
<file path=[Content_Types].xml><?xml version="1.0" encoding="utf-8"?>
<Types xmlns="http://schemas.openxmlformats.org/package/2006/content-types">
  <Default Extension="bin" ContentType="application/vnd.openxmlformats-officedocument.oleObject"/>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004" r:id="rId1"/>
  </p:sldMasterIdLst>
  <p:notesMasterIdLst>
    <p:notesMasterId r:id="rId20"/>
  </p:notesMasterIdLst>
  <p:handoutMasterIdLst>
    <p:handoutMasterId r:id="rId21"/>
  </p:handoutMasterIdLst>
  <p:sldIdLst>
    <p:sldId id="256" r:id="rId2"/>
    <p:sldId id="257" r:id="rId3"/>
    <p:sldId id="277" r:id="rId4"/>
    <p:sldId id="279" r:id="rId5"/>
    <p:sldId id="261" r:id="rId6"/>
    <p:sldId id="271" r:id="rId7"/>
    <p:sldId id="262" r:id="rId8"/>
    <p:sldId id="272" r:id="rId9"/>
    <p:sldId id="265" r:id="rId10"/>
    <p:sldId id="258" r:id="rId11"/>
    <p:sldId id="259" r:id="rId12"/>
    <p:sldId id="269" r:id="rId13"/>
    <p:sldId id="281" r:id="rId14"/>
    <p:sldId id="263" r:id="rId15"/>
    <p:sldId id="278" r:id="rId16"/>
    <p:sldId id="275" r:id="rId17"/>
    <p:sldId id="273" r:id="rId18"/>
    <p:sldId id="267" r:id="rId19"/>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3A7143-32A4-49E8-AE7E-595F40998A4B}" v="4" dt="2019-09-03T19:58:11.511"/>
    <p1510:client id="{FAD65D97-5B16-8413-2C63-459935C55FB8}" v="376" dt="2019-09-05T16:17:11.7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874" autoAdjust="0"/>
    <p:restoredTop sz="86475" autoAdjust="0"/>
  </p:normalViewPr>
  <p:slideViewPr>
    <p:cSldViewPr>
      <p:cViewPr varScale="1">
        <p:scale>
          <a:sx n="77" d="100"/>
          <a:sy n="77" d="100"/>
        </p:scale>
        <p:origin x="1206" y="96"/>
      </p:cViewPr>
      <p:guideLst>
        <p:guide orient="horz" pos="2160"/>
        <p:guide pos="2880"/>
      </p:guideLst>
    </p:cSldViewPr>
  </p:slideViewPr>
  <p:outlineViewPr>
    <p:cViewPr>
      <p:scale>
        <a:sx n="33" d="100"/>
        <a:sy n="33" d="100"/>
      </p:scale>
      <p:origin x="0" y="482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Times" charset="0"/>
              </a:defRPr>
            </a:lvl1pPr>
          </a:lstStyle>
          <a:p>
            <a:pPr>
              <a:defRPr/>
            </a:pPr>
            <a:endParaRPr lang="en-US" dirty="0"/>
          </a:p>
        </p:txBody>
      </p:sp>
      <p:sp>
        <p:nvSpPr>
          <p:cNvPr id="15363"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Times" charset="0"/>
              </a:defRPr>
            </a:lvl1pPr>
          </a:lstStyle>
          <a:p>
            <a:pPr>
              <a:defRPr/>
            </a:pPr>
            <a:endParaRPr lang="en-US" dirty="0"/>
          </a:p>
        </p:txBody>
      </p:sp>
      <p:sp>
        <p:nvSpPr>
          <p:cNvPr id="15364"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Times" charset="0"/>
              </a:defRPr>
            </a:lvl1pPr>
          </a:lstStyle>
          <a:p>
            <a:pPr>
              <a:defRPr/>
            </a:pPr>
            <a:endParaRPr lang="en-US" dirty="0"/>
          </a:p>
        </p:txBody>
      </p:sp>
      <p:sp>
        <p:nvSpPr>
          <p:cNvPr id="15365"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F6F78436-1ED4-4CC7-B86D-7E1068C178EB}" type="slidenum">
              <a:rPr lang="en-US" altLang="en-US"/>
              <a:pPr/>
              <a:t>‹#›</a:t>
            </a:fld>
            <a:endParaRPr lang="en-US" altLang="en-US" dirty="0"/>
          </a:p>
        </p:txBody>
      </p:sp>
    </p:spTree>
    <p:extLst>
      <p:ext uri="{BB962C8B-B14F-4D97-AF65-F5344CB8AC3E}">
        <p14:creationId xmlns:p14="http://schemas.microsoft.com/office/powerpoint/2010/main" val="1106447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Times" charset="0"/>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a:defRPr sz="1200">
                <a:latin typeface="Times" charset="0"/>
              </a:defRPr>
            </a:lvl1pPr>
          </a:lstStyle>
          <a:p>
            <a:pPr>
              <a:defRPr/>
            </a:pPr>
            <a:fld id="{49AB67D9-00DE-4A45-8ABB-339871A7F520}" type="datetimeFigureOut">
              <a:rPr lang="en-US"/>
              <a:pPr>
                <a:defRPr/>
              </a:pPr>
              <a:t>9/11/2019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a:defRPr sz="1200">
                <a:latin typeface="Times" charset="0"/>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D2FEBB49-7212-441C-B6CB-F25F29A4379F}" type="slidenum">
              <a:rPr lang="en-US" altLang="en-US"/>
              <a:pPr/>
              <a:t>‹#›</a:t>
            </a:fld>
            <a:endParaRPr lang="en-US" altLang="en-US" dirty="0"/>
          </a:p>
        </p:txBody>
      </p:sp>
    </p:spTree>
    <p:extLst>
      <p:ext uri="{BB962C8B-B14F-4D97-AF65-F5344CB8AC3E}">
        <p14:creationId xmlns:p14="http://schemas.microsoft.com/office/powerpoint/2010/main" val="23008915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07DACBE-4D57-46D8-A81D-949FA3F15EAE}" type="slidenum">
              <a:rPr lang="en-US" altLang="en-US" sz="1200"/>
              <a:pPr/>
              <a:t>1</a:t>
            </a:fld>
            <a:endParaRPr lang="en-US" altLang="en-US" sz="1200" dirty="0"/>
          </a:p>
        </p:txBody>
      </p:sp>
    </p:spTree>
    <p:extLst>
      <p:ext uri="{BB962C8B-B14F-4D97-AF65-F5344CB8AC3E}">
        <p14:creationId xmlns:p14="http://schemas.microsoft.com/office/powerpoint/2010/main" val="753304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52E5B1E-F783-469F-894A-AE4A4C2EAFA2}" type="slidenum">
              <a:rPr lang="en-US" altLang="en-US" sz="1200"/>
              <a:pPr/>
              <a:t>10</a:t>
            </a:fld>
            <a:endParaRPr lang="en-US" altLang="en-US" sz="1200" dirty="0"/>
          </a:p>
        </p:txBody>
      </p:sp>
    </p:spTree>
    <p:extLst>
      <p:ext uri="{BB962C8B-B14F-4D97-AF65-F5344CB8AC3E}">
        <p14:creationId xmlns:p14="http://schemas.microsoft.com/office/powerpoint/2010/main" val="38511351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AFEF27A-2848-4524-B27D-54E87B99140E}" type="slidenum">
              <a:rPr lang="en-US" altLang="en-US" sz="1200"/>
              <a:pPr/>
              <a:t>11</a:t>
            </a:fld>
            <a:endParaRPr lang="en-US" altLang="en-US" sz="1200" dirty="0"/>
          </a:p>
        </p:txBody>
      </p:sp>
    </p:spTree>
    <p:extLst>
      <p:ext uri="{BB962C8B-B14F-4D97-AF65-F5344CB8AC3E}">
        <p14:creationId xmlns:p14="http://schemas.microsoft.com/office/powerpoint/2010/main" val="26809285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93609B1-7AED-424A-B79B-C30ED7C218F3}" type="slidenum">
              <a:rPr lang="en-US" altLang="en-US" sz="1200"/>
              <a:pPr/>
              <a:t>12</a:t>
            </a:fld>
            <a:endParaRPr lang="en-US" altLang="en-US" sz="1200" dirty="0"/>
          </a:p>
        </p:txBody>
      </p:sp>
    </p:spTree>
    <p:extLst>
      <p:ext uri="{BB962C8B-B14F-4D97-AF65-F5344CB8AC3E}">
        <p14:creationId xmlns:p14="http://schemas.microsoft.com/office/powerpoint/2010/main" val="14605207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82506AF-13C9-4786-95CC-F9F56ED3B20C}" type="slidenum">
              <a:rPr lang="en-US" altLang="en-US" sz="1200"/>
              <a:pPr/>
              <a:t>14</a:t>
            </a:fld>
            <a:endParaRPr lang="en-US" altLang="en-US" sz="1200" dirty="0"/>
          </a:p>
        </p:txBody>
      </p:sp>
    </p:spTree>
    <p:extLst>
      <p:ext uri="{BB962C8B-B14F-4D97-AF65-F5344CB8AC3E}">
        <p14:creationId xmlns:p14="http://schemas.microsoft.com/office/powerpoint/2010/main" val="7472939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5DBB4C3-45CA-4B17-B669-C47807890835}" type="slidenum">
              <a:rPr lang="en-US" altLang="en-US" sz="1200"/>
              <a:pPr/>
              <a:t>16</a:t>
            </a:fld>
            <a:endParaRPr lang="en-US" altLang="en-US" sz="1200" dirty="0"/>
          </a:p>
        </p:txBody>
      </p:sp>
    </p:spTree>
    <p:extLst>
      <p:ext uri="{BB962C8B-B14F-4D97-AF65-F5344CB8AC3E}">
        <p14:creationId xmlns:p14="http://schemas.microsoft.com/office/powerpoint/2010/main" val="1165732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E432B5C4-9247-47B0-A2E9-9C87D8D83F36}" type="slidenum">
              <a:rPr lang="en-US" altLang="en-US" sz="1200"/>
              <a:pPr/>
              <a:t>17</a:t>
            </a:fld>
            <a:endParaRPr lang="en-US" altLang="en-US" sz="1200" dirty="0"/>
          </a:p>
        </p:txBody>
      </p:sp>
    </p:spTree>
    <p:extLst>
      <p:ext uri="{BB962C8B-B14F-4D97-AF65-F5344CB8AC3E}">
        <p14:creationId xmlns:p14="http://schemas.microsoft.com/office/powerpoint/2010/main" val="30555872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ACAB098-09BD-4EF4-A30A-9531FFB0306A}" type="slidenum">
              <a:rPr lang="en-US" altLang="en-US" sz="1200"/>
              <a:pPr/>
              <a:t>18</a:t>
            </a:fld>
            <a:endParaRPr lang="en-US" altLang="en-US" sz="1200" dirty="0"/>
          </a:p>
        </p:txBody>
      </p:sp>
    </p:spTree>
    <p:extLst>
      <p:ext uri="{BB962C8B-B14F-4D97-AF65-F5344CB8AC3E}">
        <p14:creationId xmlns:p14="http://schemas.microsoft.com/office/powerpoint/2010/main" val="22928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8D6B2D5-2C1B-403D-B96E-B492D8FD9C2B}" type="slidenum">
              <a:rPr lang="en-US" altLang="en-US" sz="1200"/>
              <a:pPr/>
              <a:t>2</a:t>
            </a:fld>
            <a:endParaRPr lang="en-US" altLang="en-US" sz="1200" dirty="0"/>
          </a:p>
        </p:txBody>
      </p:sp>
    </p:spTree>
    <p:extLst>
      <p:ext uri="{BB962C8B-B14F-4D97-AF65-F5344CB8AC3E}">
        <p14:creationId xmlns:p14="http://schemas.microsoft.com/office/powerpoint/2010/main" val="4088628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8D6B2D5-2C1B-403D-B96E-B492D8FD9C2B}" type="slidenum">
              <a:rPr lang="en-US" altLang="en-US" sz="1200"/>
              <a:pPr/>
              <a:t>3</a:t>
            </a:fld>
            <a:endParaRPr lang="en-US" altLang="en-US" sz="1200" dirty="0"/>
          </a:p>
        </p:txBody>
      </p:sp>
    </p:spTree>
    <p:extLst>
      <p:ext uri="{BB962C8B-B14F-4D97-AF65-F5344CB8AC3E}">
        <p14:creationId xmlns:p14="http://schemas.microsoft.com/office/powerpoint/2010/main" val="2154012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8D6B2D5-2C1B-403D-B96E-B492D8FD9C2B}" type="slidenum">
              <a:rPr lang="en-US" altLang="en-US" sz="1200"/>
              <a:pPr/>
              <a:t>4</a:t>
            </a:fld>
            <a:endParaRPr lang="en-US" altLang="en-US" sz="1200" dirty="0"/>
          </a:p>
        </p:txBody>
      </p:sp>
    </p:spTree>
    <p:extLst>
      <p:ext uri="{BB962C8B-B14F-4D97-AF65-F5344CB8AC3E}">
        <p14:creationId xmlns:p14="http://schemas.microsoft.com/office/powerpoint/2010/main" val="3649993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A5365CC-1A91-4957-98D2-F5AF21FDDB22}" type="slidenum">
              <a:rPr lang="en-US" altLang="en-US" sz="1200"/>
              <a:pPr/>
              <a:t>5</a:t>
            </a:fld>
            <a:endParaRPr lang="en-US" altLang="en-US" sz="1200" dirty="0"/>
          </a:p>
        </p:txBody>
      </p:sp>
    </p:spTree>
    <p:extLst>
      <p:ext uri="{BB962C8B-B14F-4D97-AF65-F5344CB8AC3E}">
        <p14:creationId xmlns:p14="http://schemas.microsoft.com/office/powerpoint/2010/main" val="4072122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82E8CA1-AA6E-4AEF-BC2B-22D2F03353A4}" type="slidenum">
              <a:rPr lang="en-US" altLang="en-US" sz="1200"/>
              <a:pPr/>
              <a:t>6</a:t>
            </a:fld>
            <a:endParaRPr lang="en-US" altLang="en-US" sz="1200" dirty="0"/>
          </a:p>
        </p:txBody>
      </p:sp>
    </p:spTree>
    <p:extLst>
      <p:ext uri="{BB962C8B-B14F-4D97-AF65-F5344CB8AC3E}">
        <p14:creationId xmlns:p14="http://schemas.microsoft.com/office/powerpoint/2010/main" val="1260321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4B85D9A-A32B-44B2-99AF-C5B3DF835871}" type="slidenum">
              <a:rPr lang="en-US" altLang="en-US" sz="1200"/>
              <a:pPr/>
              <a:t>7</a:t>
            </a:fld>
            <a:endParaRPr lang="en-US" altLang="en-US" sz="1200" dirty="0"/>
          </a:p>
        </p:txBody>
      </p:sp>
    </p:spTree>
    <p:extLst>
      <p:ext uri="{BB962C8B-B14F-4D97-AF65-F5344CB8AC3E}">
        <p14:creationId xmlns:p14="http://schemas.microsoft.com/office/powerpoint/2010/main" val="14721221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E11D4C85-407D-4946-872B-2C7A04100A19}" type="slidenum">
              <a:rPr lang="en-US" altLang="en-US" sz="1200"/>
              <a:pPr/>
              <a:t>8</a:t>
            </a:fld>
            <a:endParaRPr lang="en-US" altLang="en-US" sz="1200" dirty="0"/>
          </a:p>
        </p:txBody>
      </p:sp>
    </p:spTree>
    <p:extLst>
      <p:ext uri="{BB962C8B-B14F-4D97-AF65-F5344CB8AC3E}">
        <p14:creationId xmlns:p14="http://schemas.microsoft.com/office/powerpoint/2010/main" val="23358692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B29D833-8EE7-4C4F-8C18-D714A745C77C}" type="slidenum">
              <a:rPr lang="en-US" altLang="en-US" sz="1200"/>
              <a:pPr/>
              <a:t>9</a:t>
            </a:fld>
            <a:endParaRPr lang="en-US" altLang="en-US" sz="1200" dirty="0"/>
          </a:p>
        </p:txBody>
      </p:sp>
    </p:spTree>
    <p:extLst>
      <p:ext uri="{BB962C8B-B14F-4D97-AF65-F5344CB8AC3E}">
        <p14:creationId xmlns:p14="http://schemas.microsoft.com/office/powerpoint/2010/main" val="2350425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86411D15-DEAF-4530-9DF0-EEC9F9E096F8}" type="slidenum">
              <a:rPr lang="en-US" altLang="en-US" smtClean="0"/>
              <a:pPr/>
              <a:t>‹#›</a:t>
            </a:fld>
            <a:endParaRPr lang="en-US" altLang="en-US" dirty="0"/>
          </a:p>
        </p:txBody>
      </p:sp>
    </p:spTree>
    <p:extLst>
      <p:ext uri="{BB962C8B-B14F-4D97-AF65-F5344CB8AC3E}">
        <p14:creationId xmlns:p14="http://schemas.microsoft.com/office/powerpoint/2010/main" val="1907954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B7C319E-5D10-4BE8-9C34-A88DE30B7BFF}" type="slidenum">
              <a:rPr lang="en-US" altLang="en-US" smtClean="0"/>
              <a:pPr/>
              <a:t>‹#›</a:t>
            </a:fld>
            <a:endParaRPr lang="en-US" altLang="en-US" dirty="0"/>
          </a:p>
        </p:txBody>
      </p:sp>
    </p:spTree>
    <p:extLst>
      <p:ext uri="{BB962C8B-B14F-4D97-AF65-F5344CB8AC3E}">
        <p14:creationId xmlns:p14="http://schemas.microsoft.com/office/powerpoint/2010/main" val="209600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B7C319E-5D10-4BE8-9C34-A88DE30B7BFF}" type="slidenum">
              <a:rPr lang="en-US" altLang="en-US" smtClean="0"/>
              <a:pPr/>
              <a:t>‹#›</a:t>
            </a:fld>
            <a:endParaRPr lang="en-US" alt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425613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B7C319E-5D10-4BE8-9C34-A88DE30B7BFF}" type="slidenum">
              <a:rPr lang="en-US" altLang="en-US" smtClean="0"/>
              <a:pPr/>
              <a:t>‹#›</a:t>
            </a:fld>
            <a:endParaRPr lang="en-US" altLang="en-US" dirty="0"/>
          </a:p>
        </p:txBody>
      </p:sp>
    </p:spTree>
    <p:extLst>
      <p:ext uri="{BB962C8B-B14F-4D97-AF65-F5344CB8AC3E}">
        <p14:creationId xmlns:p14="http://schemas.microsoft.com/office/powerpoint/2010/main" val="460529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B7C319E-5D10-4BE8-9C34-A88DE30B7BFF}" type="slidenum">
              <a:rPr lang="en-US" altLang="en-US" smtClean="0"/>
              <a:pPr/>
              <a:t>‹#›</a:t>
            </a:fld>
            <a:endParaRPr lang="en-US" alt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844025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B7C319E-5D10-4BE8-9C34-A88DE30B7BFF}" type="slidenum">
              <a:rPr lang="en-US" altLang="en-US" smtClean="0"/>
              <a:pPr/>
              <a:t>‹#›</a:t>
            </a:fld>
            <a:endParaRPr lang="en-US" altLang="en-US" dirty="0"/>
          </a:p>
        </p:txBody>
      </p:sp>
    </p:spTree>
    <p:extLst>
      <p:ext uri="{BB962C8B-B14F-4D97-AF65-F5344CB8AC3E}">
        <p14:creationId xmlns:p14="http://schemas.microsoft.com/office/powerpoint/2010/main" val="6901299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D627BF1-6BBB-4E7A-9AE8-1EBBC24D96BC}" type="slidenum">
              <a:rPr lang="en-US" altLang="en-US" smtClean="0"/>
              <a:pPr/>
              <a:t>‹#›</a:t>
            </a:fld>
            <a:endParaRPr lang="en-US" altLang="en-US" dirty="0"/>
          </a:p>
        </p:txBody>
      </p:sp>
    </p:spTree>
    <p:extLst>
      <p:ext uri="{BB962C8B-B14F-4D97-AF65-F5344CB8AC3E}">
        <p14:creationId xmlns:p14="http://schemas.microsoft.com/office/powerpoint/2010/main" val="6334623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87A8B77-6CD2-49A5-93E9-F9E7F5FF959A}" type="slidenum">
              <a:rPr lang="en-US" altLang="en-US" smtClean="0"/>
              <a:pPr/>
              <a:t>‹#›</a:t>
            </a:fld>
            <a:endParaRPr lang="en-US" altLang="en-US" dirty="0"/>
          </a:p>
        </p:txBody>
      </p:sp>
    </p:spTree>
    <p:extLst>
      <p:ext uri="{BB962C8B-B14F-4D97-AF65-F5344CB8AC3E}">
        <p14:creationId xmlns:p14="http://schemas.microsoft.com/office/powerpoint/2010/main" val="3544816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CE02BBF-290E-4709-ABEE-CD6F204DE74C}" type="slidenum">
              <a:rPr lang="en-US" altLang="en-US" smtClean="0"/>
              <a:pPr/>
              <a:t>‹#›</a:t>
            </a:fld>
            <a:endParaRPr lang="en-US" altLang="en-US" dirty="0"/>
          </a:p>
        </p:txBody>
      </p:sp>
    </p:spTree>
    <p:extLst>
      <p:ext uri="{BB962C8B-B14F-4D97-AF65-F5344CB8AC3E}">
        <p14:creationId xmlns:p14="http://schemas.microsoft.com/office/powerpoint/2010/main" val="3945028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F762975-3CEF-4D38-8A8B-92909296795B}" type="slidenum">
              <a:rPr lang="en-US" altLang="en-US" smtClean="0"/>
              <a:pPr/>
              <a:t>‹#›</a:t>
            </a:fld>
            <a:endParaRPr lang="en-US" altLang="en-US" dirty="0"/>
          </a:p>
        </p:txBody>
      </p:sp>
    </p:spTree>
    <p:extLst>
      <p:ext uri="{BB962C8B-B14F-4D97-AF65-F5344CB8AC3E}">
        <p14:creationId xmlns:p14="http://schemas.microsoft.com/office/powerpoint/2010/main" val="971035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F4C78B0E-C74F-4FBE-A632-51C75F308D2D}" type="slidenum">
              <a:rPr lang="en-US" altLang="en-US" smtClean="0"/>
              <a:pPr/>
              <a:t>‹#›</a:t>
            </a:fld>
            <a:endParaRPr lang="en-US" altLang="en-US" dirty="0"/>
          </a:p>
        </p:txBody>
      </p:sp>
    </p:spTree>
    <p:extLst>
      <p:ext uri="{BB962C8B-B14F-4D97-AF65-F5344CB8AC3E}">
        <p14:creationId xmlns:p14="http://schemas.microsoft.com/office/powerpoint/2010/main" val="1056069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0E553937-D2C3-4A1D-A527-736CB9F79C05}" type="slidenum">
              <a:rPr lang="en-US" altLang="en-US" smtClean="0"/>
              <a:pPr/>
              <a:t>‹#›</a:t>
            </a:fld>
            <a:endParaRPr lang="en-US" altLang="en-US" dirty="0"/>
          </a:p>
        </p:txBody>
      </p:sp>
    </p:spTree>
    <p:extLst>
      <p:ext uri="{BB962C8B-B14F-4D97-AF65-F5344CB8AC3E}">
        <p14:creationId xmlns:p14="http://schemas.microsoft.com/office/powerpoint/2010/main" val="1754868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C65C4A9-959A-41AC-9ECE-ABC73D9A2003}" type="slidenum">
              <a:rPr lang="en-US" altLang="en-US" smtClean="0"/>
              <a:pPr/>
              <a:t>‹#›</a:t>
            </a:fld>
            <a:endParaRPr lang="en-US" altLang="en-US" dirty="0"/>
          </a:p>
        </p:txBody>
      </p:sp>
    </p:spTree>
    <p:extLst>
      <p:ext uri="{BB962C8B-B14F-4D97-AF65-F5344CB8AC3E}">
        <p14:creationId xmlns:p14="http://schemas.microsoft.com/office/powerpoint/2010/main" val="1896687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24CA308-F321-48CE-B708-A55667BAEB00}" type="slidenum">
              <a:rPr lang="en-US" altLang="en-US" smtClean="0"/>
              <a:pPr/>
              <a:t>‹#›</a:t>
            </a:fld>
            <a:endParaRPr lang="en-US" altLang="en-US" dirty="0"/>
          </a:p>
        </p:txBody>
      </p:sp>
    </p:spTree>
    <p:extLst>
      <p:ext uri="{BB962C8B-B14F-4D97-AF65-F5344CB8AC3E}">
        <p14:creationId xmlns:p14="http://schemas.microsoft.com/office/powerpoint/2010/main" val="839795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E23DE57-5821-4051-B679-C13C8C318D12}" type="slidenum">
              <a:rPr lang="en-US" altLang="en-US" smtClean="0"/>
              <a:pPr/>
              <a:t>‹#›</a:t>
            </a:fld>
            <a:endParaRPr lang="en-US" altLang="en-US" dirty="0"/>
          </a:p>
        </p:txBody>
      </p:sp>
    </p:spTree>
    <p:extLst>
      <p:ext uri="{BB962C8B-B14F-4D97-AF65-F5344CB8AC3E}">
        <p14:creationId xmlns:p14="http://schemas.microsoft.com/office/powerpoint/2010/main" val="2235701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F410151-8ACA-4320-B202-B0139973EC87}" type="slidenum">
              <a:rPr lang="en-US" altLang="en-US" smtClean="0"/>
              <a:pPr/>
              <a:t>‹#›</a:t>
            </a:fld>
            <a:endParaRPr lang="en-US" altLang="en-US" dirty="0"/>
          </a:p>
        </p:txBody>
      </p:sp>
    </p:spTree>
    <p:extLst>
      <p:ext uri="{BB962C8B-B14F-4D97-AF65-F5344CB8AC3E}">
        <p14:creationId xmlns:p14="http://schemas.microsoft.com/office/powerpoint/2010/main" val="1892632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749"/>
            <a:ext cx="1952272" cy="6852504"/>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3B7C319E-5D10-4BE8-9C34-A88DE30B7BFF}" type="slidenum">
              <a:rPr lang="en-US" altLang="en-US" smtClean="0"/>
              <a:pPr/>
              <a:t>‹#›</a:t>
            </a:fld>
            <a:endParaRPr lang="en-US" altLang="en-US" dirty="0"/>
          </a:p>
        </p:txBody>
      </p:sp>
    </p:spTree>
    <p:extLst>
      <p:ext uri="{BB962C8B-B14F-4D97-AF65-F5344CB8AC3E}">
        <p14:creationId xmlns:p14="http://schemas.microsoft.com/office/powerpoint/2010/main" val="3331691857"/>
      </p:ext>
    </p:extLst>
  </p:cSld>
  <p:clrMap bg1="lt1" tx1="dk1" bg2="lt2" tx2="dk2" accent1="accent1" accent2="accent2" accent3="accent3" accent4="accent4" accent5="accent5" accent6="accent6" hlink="hlink" folHlink="folHlink"/>
  <p:sldLayoutIdLst>
    <p:sldLayoutId id="2147484005" r:id="rId1"/>
    <p:sldLayoutId id="2147484006" r:id="rId2"/>
    <p:sldLayoutId id="2147484007" r:id="rId3"/>
    <p:sldLayoutId id="2147484008" r:id="rId4"/>
    <p:sldLayoutId id="2147484009" r:id="rId5"/>
    <p:sldLayoutId id="2147484010" r:id="rId6"/>
    <p:sldLayoutId id="2147484011" r:id="rId7"/>
    <p:sldLayoutId id="2147484012" r:id="rId8"/>
    <p:sldLayoutId id="2147484013" r:id="rId9"/>
    <p:sldLayoutId id="2147484014" r:id="rId10"/>
    <p:sldLayoutId id="2147484015" r:id="rId11"/>
    <p:sldLayoutId id="2147484016" r:id="rId12"/>
    <p:sldLayoutId id="2147484017" r:id="rId13"/>
    <p:sldLayoutId id="2147484018" r:id="rId14"/>
    <p:sldLayoutId id="2147484019" r:id="rId15"/>
    <p:sldLayoutId id="2147484020"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hyperlink" Target="http://www.posproject.org/" TargetMode="Externa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mrsperuski.weebly.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www.lunchapp.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rtlCol="0">
            <a:normAutofit/>
          </a:bodyPr>
          <a:lstStyle/>
          <a:p>
            <a:pPr eaLnBrk="1" fontAlgn="auto" hangingPunct="1">
              <a:spcAft>
                <a:spcPts val="0"/>
              </a:spcAft>
              <a:defRPr/>
            </a:pPr>
            <a:r>
              <a:rPr lang="en-US" sz="4000" b="1" dirty="0">
                <a:effectLst>
                  <a:outerShdw blurRad="38100" dist="38100" dir="2700000" algn="tl">
                    <a:srgbClr val="000000">
                      <a:alpha val="43137"/>
                    </a:srgbClr>
                  </a:outerShdw>
                </a:effectLst>
                <a:latin typeface="Century Gothic" pitchFamily="34" charset="0"/>
              </a:rPr>
              <a:t>Welcome to Curriculum Night</a:t>
            </a:r>
          </a:p>
        </p:txBody>
      </p:sp>
      <p:sp>
        <p:nvSpPr>
          <p:cNvPr id="2051" name="Rectangle 3"/>
          <p:cNvSpPr>
            <a:spLocks noGrp="1" noChangeArrowheads="1"/>
          </p:cNvSpPr>
          <p:nvPr>
            <p:ph type="subTitle" idx="1"/>
          </p:nvPr>
        </p:nvSpPr>
        <p:spPr>
          <a:xfrm>
            <a:off x="1371600" y="3962400"/>
            <a:ext cx="6400800" cy="1447800"/>
          </a:xfrm>
        </p:spPr>
        <p:txBody>
          <a:bodyPr rtlCol="0">
            <a:noAutofit/>
          </a:bodyPr>
          <a:lstStyle/>
          <a:p>
            <a:pPr eaLnBrk="1" fontAlgn="auto" hangingPunct="1">
              <a:spcAft>
                <a:spcPts val="0"/>
              </a:spcAft>
              <a:defRPr/>
            </a:pPr>
            <a:r>
              <a:rPr lang="en-US" sz="2800" b="1" dirty="0">
                <a:solidFill>
                  <a:srgbClr val="FF6600"/>
                </a:solidFill>
                <a:effectLst>
                  <a:outerShdw blurRad="38100" dist="38100" dir="2700000" algn="tl">
                    <a:srgbClr val="000000">
                      <a:alpha val="43137"/>
                    </a:srgbClr>
                  </a:outerShdw>
                </a:effectLst>
                <a:latin typeface="Century Gothic" pitchFamily="34" charset="0"/>
              </a:rPr>
              <a:t>Mrs. Mucci </a:t>
            </a:r>
          </a:p>
          <a:p>
            <a:pPr eaLnBrk="1" fontAlgn="auto" hangingPunct="1">
              <a:spcAft>
                <a:spcPts val="0"/>
              </a:spcAft>
              <a:defRPr/>
            </a:pPr>
            <a:r>
              <a:rPr lang="en-US" sz="2800" b="1" dirty="0">
                <a:solidFill>
                  <a:srgbClr val="FF6600"/>
                </a:solidFill>
                <a:effectLst>
                  <a:outerShdw blurRad="38100" dist="38100" dir="2700000" algn="tl">
                    <a:srgbClr val="000000">
                      <a:alpha val="43137"/>
                    </a:srgbClr>
                  </a:outerShdw>
                </a:effectLst>
                <a:latin typeface="Century Gothic" pitchFamily="34" charset="0"/>
              </a:rPr>
              <a:t>Fourth Grade</a:t>
            </a:r>
          </a:p>
          <a:p>
            <a:pPr eaLnBrk="1" fontAlgn="auto" hangingPunct="1">
              <a:spcAft>
                <a:spcPts val="0"/>
              </a:spcAft>
              <a:defRPr/>
            </a:pPr>
            <a:r>
              <a:rPr lang="en-US" sz="2800" b="1" dirty="0">
                <a:solidFill>
                  <a:srgbClr val="FF6600"/>
                </a:solidFill>
                <a:effectLst>
                  <a:outerShdw blurRad="38100" dist="38100" dir="2700000" algn="tl">
                    <a:srgbClr val="000000">
                      <a:alpha val="43137"/>
                    </a:srgbClr>
                  </a:outerShdw>
                </a:effectLst>
                <a:latin typeface="Century Gothic" pitchFamily="34" charset="0"/>
              </a:rPr>
              <a:t>Room 18</a:t>
            </a:r>
          </a:p>
        </p:txBody>
      </p:sp>
      <p:graphicFrame>
        <p:nvGraphicFramePr>
          <p:cNvPr id="8196" name="Object 4"/>
          <p:cNvGraphicFramePr>
            <a:graphicFrameLocks noChangeAspect="1"/>
          </p:cNvGraphicFramePr>
          <p:nvPr>
            <p:extLst>
              <p:ext uri="{D42A27DB-BD31-4B8C-83A1-F6EECF244321}">
                <p14:modId xmlns:p14="http://schemas.microsoft.com/office/powerpoint/2010/main" val="947676364"/>
              </p:ext>
            </p:extLst>
          </p:nvPr>
        </p:nvGraphicFramePr>
        <p:xfrm>
          <a:off x="1524000" y="609600"/>
          <a:ext cx="6172200" cy="1427163"/>
        </p:xfrm>
        <a:graphic>
          <a:graphicData uri="http://schemas.openxmlformats.org/presentationml/2006/ole">
            <mc:AlternateContent xmlns:mc="http://schemas.openxmlformats.org/markup-compatibility/2006">
              <mc:Choice xmlns:v="urn:schemas-microsoft-com:vml" Requires="v">
                <p:oleObj spid="_x0000_s1093" name="Document" r:id="rId4" imgW="4014216" imgH="929640" progId="Word.Document.8">
                  <p:embed/>
                </p:oleObj>
              </mc:Choice>
              <mc:Fallback>
                <p:oleObj name="Document" r:id="rId4" imgW="4014216" imgH="929640" progId="Word.Document.8">
                  <p:embed/>
                  <p:pic>
                    <p:nvPicPr>
                      <p:cNvPr id="8196"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609600"/>
                        <a:ext cx="6172200" cy="1427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satMod val="92000"/>
                <a:lumMod val="120000"/>
              </a:schemeClr>
            </a:gs>
            <a:gs pos="100000">
              <a:schemeClr val="bg1">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0246" name="Rectangle 72">
            <a:extLst>
              <a:ext uri="{FF2B5EF4-FFF2-40B4-BE49-F238E27FC236}">
                <a16:creationId xmlns:a16="http://schemas.microsoft.com/office/drawing/2014/main" id="{82FDEACC-D224-4F5B-A0BE-6581493C3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171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247" name="Rectangle 74">
            <a:extLst>
              <a:ext uri="{FF2B5EF4-FFF2-40B4-BE49-F238E27FC236}">
                <a16:creationId xmlns:a16="http://schemas.microsoft.com/office/drawing/2014/main" id="{567B8489-9450-4A50-94AF-90283270FF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6172199"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248" name="Freeform 5">
            <a:extLst>
              <a:ext uri="{FF2B5EF4-FFF2-40B4-BE49-F238E27FC236}">
                <a16:creationId xmlns:a16="http://schemas.microsoft.com/office/drawing/2014/main" id="{9D81556A-CBCA-4ADE-9ACA-F18F2F5E31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59027"/>
            <a:ext cx="6782018"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0243" name="Rectangle 2"/>
          <p:cNvSpPr>
            <a:spLocks noGrp="1" noChangeArrowheads="1"/>
          </p:cNvSpPr>
          <p:nvPr>
            <p:ph type="title"/>
          </p:nvPr>
        </p:nvSpPr>
        <p:spPr>
          <a:xfrm>
            <a:off x="406400" y="787400"/>
            <a:ext cx="5359399" cy="778933"/>
          </a:xfrm>
        </p:spPr>
        <p:txBody>
          <a:bodyPr anchor="ctr">
            <a:normAutofit/>
          </a:bodyPr>
          <a:lstStyle/>
          <a:p>
            <a:pPr eaLnBrk="1" hangingPunct="1"/>
            <a:r>
              <a:rPr lang="en-US" altLang="en-US" sz="2800" b="1" u="sng">
                <a:solidFill>
                  <a:srgbClr val="FEFFFF"/>
                </a:solidFill>
                <a:latin typeface="Century Gothic" panose="020B0502020202020204" pitchFamily="34" charset="0"/>
              </a:rPr>
              <a:t>Classroom Expectations</a:t>
            </a:r>
            <a:endParaRPr lang="en-US" altLang="en-US" sz="2800" b="1">
              <a:solidFill>
                <a:srgbClr val="FEFFFF"/>
              </a:solidFill>
              <a:latin typeface="Century Gothic" panose="020B0502020202020204" pitchFamily="34" charset="0"/>
            </a:endParaRPr>
          </a:p>
        </p:txBody>
      </p:sp>
      <p:sp>
        <p:nvSpPr>
          <p:cNvPr id="10242" name="Rectangle 3"/>
          <p:cNvSpPr>
            <a:spLocks noGrp="1" noChangeArrowheads="1"/>
          </p:cNvSpPr>
          <p:nvPr>
            <p:ph idx="1"/>
          </p:nvPr>
        </p:nvSpPr>
        <p:spPr>
          <a:xfrm>
            <a:off x="406398" y="2032000"/>
            <a:ext cx="5613401" cy="4521200"/>
          </a:xfrm>
        </p:spPr>
        <p:txBody>
          <a:bodyPr vert="horz" lIns="91440" tIns="45720" rIns="91440" bIns="45720" rtlCol="0">
            <a:noAutofit/>
          </a:bodyPr>
          <a:lstStyle/>
          <a:p>
            <a:pPr lvl="2"/>
            <a:r>
              <a:rPr lang="en-US" altLang="en-US" sz="2400" b="1" dirty="0">
                <a:solidFill>
                  <a:srgbClr val="FEFFFF"/>
                </a:solidFill>
                <a:latin typeface="Century Gothic"/>
              </a:rPr>
              <a:t>Follow directions the first time they are given.</a:t>
            </a:r>
            <a:endParaRPr lang="en-US" altLang="en-US" sz="2400" b="1" dirty="0">
              <a:solidFill>
                <a:srgbClr val="FEFFFF"/>
              </a:solidFill>
              <a:latin typeface="Century Gothic" panose="020B0502020202020204" pitchFamily="34" charset="0"/>
            </a:endParaRPr>
          </a:p>
          <a:p>
            <a:pPr lvl="2"/>
            <a:r>
              <a:rPr lang="en-US" altLang="en-US" sz="2400" b="1" dirty="0">
                <a:solidFill>
                  <a:srgbClr val="FEFFFF"/>
                </a:solidFill>
                <a:latin typeface="Century Gothic"/>
              </a:rPr>
              <a:t>Be respectful and kind to others.</a:t>
            </a:r>
            <a:endParaRPr lang="en-US" altLang="en-US" sz="2400" b="1" dirty="0">
              <a:solidFill>
                <a:srgbClr val="FEFFFF"/>
              </a:solidFill>
              <a:latin typeface="Century Gothic" panose="020B0502020202020204" pitchFamily="34" charset="0"/>
            </a:endParaRPr>
          </a:p>
          <a:p>
            <a:pPr lvl="2"/>
            <a:r>
              <a:rPr lang="en-US" altLang="en-US" sz="2400" b="1" dirty="0">
                <a:solidFill>
                  <a:srgbClr val="FEFFFF"/>
                </a:solidFill>
                <a:latin typeface="Century Gothic"/>
              </a:rPr>
              <a:t>Be a good listener.</a:t>
            </a:r>
            <a:endParaRPr lang="en-US" altLang="en-US" sz="2400" b="1" dirty="0">
              <a:solidFill>
                <a:srgbClr val="FEFFFF"/>
              </a:solidFill>
              <a:latin typeface="Century Gothic" panose="020B0502020202020204" pitchFamily="34" charset="0"/>
            </a:endParaRPr>
          </a:p>
          <a:p>
            <a:pPr lvl="2"/>
            <a:r>
              <a:rPr lang="en-US" altLang="en-US" sz="2400" b="1" dirty="0">
                <a:solidFill>
                  <a:srgbClr val="FEFFFF"/>
                </a:solidFill>
                <a:latin typeface="Century Gothic"/>
              </a:rPr>
              <a:t>Keep hands, feet and objects to yourself.</a:t>
            </a:r>
          </a:p>
          <a:p>
            <a:pPr lvl="2" eaLnBrk="1" hangingPunct="1"/>
            <a:r>
              <a:rPr lang="en-US" altLang="en-US" sz="2400" b="1" dirty="0">
                <a:solidFill>
                  <a:srgbClr val="FEFFFF"/>
                </a:solidFill>
                <a:latin typeface="Century Gothic" panose="020B0502020202020204" pitchFamily="34" charset="0"/>
              </a:rPr>
              <a:t>Create good study habits</a:t>
            </a:r>
          </a:p>
          <a:p>
            <a:pPr lvl="2" eaLnBrk="1" hangingPunct="1"/>
            <a:r>
              <a:rPr lang="en-US" altLang="en-US" sz="2400" b="1" dirty="0">
                <a:solidFill>
                  <a:srgbClr val="FEFFFF"/>
                </a:solidFill>
                <a:latin typeface="Century Gothic"/>
              </a:rPr>
              <a:t>100 % effort at all times</a:t>
            </a:r>
          </a:p>
        </p:txBody>
      </p:sp>
      <p:pic>
        <p:nvPicPr>
          <p:cNvPr id="10244" name="Picture 4"/>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534792" y="2945593"/>
            <a:ext cx="2251449" cy="203530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2971800" y="624110"/>
            <a:ext cx="3657600" cy="1128490"/>
          </a:xfrm>
        </p:spPr>
        <p:txBody>
          <a:bodyPr>
            <a:normAutofit fontScale="90000"/>
          </a:bodyPr>
          <a:lstStyle/>
          <a:p>
            <a:pPr eaLnBrk="1" hangingPunct="1"/>
            <a:r>
              <a:rPr lang="en-US" altLang="en-US" b="1" u="sng">
                <a:latin typeface="Century Gothic" panose="020B0502020202020204" pitchFamily="34" charset="0"/>
              </a:rPr>
              <a:t>Buckaroo System</a:t>
            </a:r>
            <a:endParaRPr lang="en-US" altLang="en-US" dirty="0">
              <a:latin typeface="Century Gothic" panose="020B0502020202020204" pitchFamily="34" charset="0"/>
            </a:endParaRPr>
          </a:p>
        </p:txBody>
      </p:sp>
      <p:sp>
        <p:nvSpPr>
          <p:cNvPr id="12290" name="Rectangle 3"/>
          <p:cNvSpPr>
            <a:spLocks noGrp="1" noChangeArrowheads="1"/>
          </p:cNvSpPr>
          <p:nvPr>
            <p:ph idx="1"/>
          </p:nvPr>
        </p:nvSpPr>
        <p:spPr>
          <a:xfrm>
            <a:off x="871538" y="2438400"/>
            <a:ext cx="7408862" cy="4114800"/>
          </a:xfrm>
        </p:spPr>
        <p:txBody>
          <a:bodyPr>
            <a:normAutofit/>
          </a:bodyPr>
          <a:lstStyle/>
          <a:p>
            <a:pPr eaLnBrk="1" hangingPunct="1"/>
            <a:r>
              <a:rPr lang="en-US" altLang="en-US" b="1">
                <a:latin typeface="Century Gothic" panose="020B0502020202020204" pitchFamily="34" charset="0"/>
              </a:rPr>
              <a:t>Fourth Grade’s way of teaching economics-  Students learn about opportunity costs, saving money, debits, credits, and a pay stub to participate in a celebration three times during the school year.</a:t>
            </a:r>
          </a:p>
          <a:p>
            <a:pPr eaLnBrk="1" hangingPunct="1"/>
            <a:r>
              <a:rPr lang="en-US" altLang="en-US" b="1">
                <a:latin typeface="Century Gothic" panose="020B0502020202020204" pitchFamily="34" charset="0"/>
              </a:rPr>
              <a:t>This is our behavior management program.  Fines are given for the following behaviors and have a dollar amount that coincide with the fine.  Fine slips come home when a fine is received and need to be signed by a parent and returned to school the next day.</a:t>
            </a:r>
            <a:endParaRPr lang="en-US" altLang="en-US" b="1" dirty="0">
              <a:latin typeface="Century Gothic" panose="020B0502020202020204" pitchFamily="34" charset="0"/>
            </a:endParaRPr>
          </a:p>
        </p:txBody>
      </p:sp>
      <p:pic>
        <p:nvPicPr>
          <p:cNvPr id="12292" name="Picture 1024" descr="C:\Users\Mike\AppData\Local\Microsoft\Windows\Temporary Internet Files\Content.IE5\BNF0LJ9K\MC90044131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457200"/>
            <a:ext cx="152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1024" descr="C:\Users\Mike\AppData\Local\Microsoft\Windows\Temporary Internet Files\Content.IE5\BNF0LJ9K\MC90044131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457200"/>
            <a:ext cx="152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1"/>
          <p:cNvSpPr>
            <a:spLocks noGrp="1"/>
          </p:cNvSpPr>
          <p:nvPr>
            <p:ph type="title"/>
          </p:nvPr>
        </p:nvSpPr>
        <p:spPr/>
        <p:txBody>
          <a:bodyPr/>
          <a:lstStyle/>
          <a:p>
            <a:pPr eaLnBrk="1" hangingPunct="1"/>
            <a:r>
              <a:rPr lang="en-US" altLang="en-US" b="1" u="sng" dirty="0">
                <a:latin typeface="Century Gothic" panose="020B0502020202020204" pitchFamily="34" charset="0"/>
              </a:rPr>
              <a:t>Buckaroo Fines</a:t>
            </a:r>
          </a:p>
        </p:txBody>
      </p:sp>
      <p:sp>
        <p:nvSpPr>
          <p:cNvPr id="7171" name="Content Placeholder 2"/>
          <p:cNvSpPr>
            <a:spLocks noGrp="1"/>
          </p:cNvSpPr>
          <p:nvPr>
            <p:ph idx="1"/>
          </p:nvPr>
        </p:nvSpPr>
        <p:spPr>
          <a:xfrm>
            <a:off x="871538" y="2514600"/>
            <a:ext cx="7408862" cy="3611563"/>
          </a:xfrm>
        </p:spPr>
        <p:txBody>
          <a:bodyPr rtlCol="0">
            <a:normAutofit/>
          </a:bodyPr>
          <a:lstStyle/>
          <a:p>
            <a:pPr marL="514350" indent="-514350" eaLnBrk="1" fontAlgn="auto" hangingPunct="1">
              <a:spcAft>
                <a:spcPts val="0"/>
              </a:spcAft>
              <a:buFont typeface="Times" charset="0"/>
              <a:buAutoNum type="arabicPeriod"/>
              <a:defRPr/>
            </a:pPr>
            <a:r>
              <a:rPr lang="en-US" b="1" dirty="0">
                <a:latin typeface="Century Gothic" pitchFamily="34" charset="0"/>
              </a:rPr>
              <a:t>No Name on Paper $2</a:t>
            </a:r>
          </a:p>
          <a:p>
            <a:pPr marL="514350" indent="-514350" eaLnBrk="1" fontAlgn="auto" hangingPunct="1">
              <a:spcAft>
                <a:spcPts val="0"/>
              </a:spcAft>
              <a:buFont typeface="Times" charset="0"/>
              <a:buAutoNum type="arabicPeriod"/>
              <a:defRPr/>
            </a:pPr>
            <a:r>
              <a:rPr lang="en-US" b="1" dirty="0">
                <a:latin typeface="Century Gothic" pitchFamily="34" charset="0"/>
              </a:rPr>
              <a:t>Late/Missing Assignment $5**</a:t>
            </a:r>
          </a:p>
          <a:p>
            <a:pPr marL="514350" indent="-514350" eaLnBrk="1" fontAlgn="auto" hangingPunct="1">
              <a:spcAft>
                <a:spcPts val="0"/>
              </a:spcAft>
              <a:buFont typeface="Times" charset="0"/>
              <a:buAutoNum type="arabicPeriod"/>
              <a:defRPr/>
            </a:pPr>
            <a:r>
              <a:rPr lang="en-US" b="1" dirty="0">
                <a:latin typeface="Century Gothic" pitchFamily="34" charset="0"/>
              </a:rPr>
              <a:t>Failure to Follow Directions $2 (this includes not having the planner signed everyday)</a:t>
            </a:r>
          </a:p>
          <a:p>
            <a:pPr marL="514350" indent="-514350" eaLnBrk="1" fontAlgn="auto" hangingPunct="1">
              <a:spcAft>
                <a:spcPts val="0"/>
              </a:spcAft>
              <a:buFont typeface="Times" charset="0"/>
              <a:buAutoNum type="arabicPeriod"/>
              <a:defRPr/>
            </a:pPr>
            <a:r>
              <a:rPr lang="en-US" b="1" dirty="0">
                <a:latin typeface="Century Gothic" pitchFamily="34" charset="0"/>
              </a:rPr>
              <a:t>Talking out of Turn $1</a:t>
            </a:r>
          </a:p>
          <a:p>
            <a:pPr marL="514350" indent="-514350" eaLnBrk="1" fontAlgn="auto" hangingPunct="1">
              <a:spcAft>
                <a:spcPts val="0"/>
              </a:spcAft>
              <a:buFont typeface="Times" charset="0"/>
              <a:buAutoNum type="arabicPeriod"/>
              <a:defRPr/>
            </a:pPr>
            <a:r>
              <a:rPr lang="en-US" b="1" dirty="0">
                <a:latin typeface="Century Gothic" pitchFamily="34" charset="0"/>
              </a:rPr>
              <a:t>Inappropriate Behavior $5**</a:t>
            </a:r>
          </a:p>
          <a:p>
            <a:pPr marL="0" indent="0" eaLnBrk="1" fontAlgn="auto" hangingPunct="1">
              <a:spcAft>
                <a:spcPts val="0"/>
              </a:spcAft>
              <a:buFont typeface="Symbol" panose="05050102010706020507" pitchFamily="18" charset="2"/>
              <a:buNone/>
              <a:defRPr/>
            </a:pPr>
            <a:r>
              <a:rPr lang="en-US" sz="1700" b="1" dirty="0">
                <a:latin typeface="Century Gothic" pitchFamily="34" charset="0"/>
              </a:rPr>
              <a:t>**Slips will be stapled in the planner. </a:t>
            </a:r>
          </a:p>
        </p:txBody>
      </p:sp>
      <p:pic>
        <p:nvPicPr>
          <p:cNvPr id="13316" name="Picture 2" descr="C:\Users\Mike\AppData\Local\Microsoft\Windows\Temporary Internet Files\Content.IE5\C0ETX5J0\MC90005981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457200"/>
            <a:ext cx="73025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2" descr="C:\Users\Mike\AppData\Local\Microsoft\Windows\Temporary Internet Files\Content.IE5\C0ETX5J0\MC90005981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43800" y="457200"/>
            <a:ext cx="73025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satMod val="92000"/>
                <a:lumMod val="120000"/>
              </a:schemeClr>
            </a:gs>
            <a:gs pos="100000">
              <a:schemeClr val="bg1">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F27737A0-D7E0-4415-8E90-FD4F69E76C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 y="228600"/>
            <a:ext cx="2138628" cy="6638625"/>
            <a:chOff x="2487613" y="285750"/>
            <a:chExt cx="2428875" cy="5654676"/>
          </a:xfrm>
        </p:grpSpPr>
        <p:sp>
          <p:nvSpPr>
            <p:cNvPr id="19" name="Freeform 11">
              <a:extLst>
                <a:ext uri="{FF2B5EF4-FFF2-40B4-BE49-F238E27FC236}">
                  <a16:creationId xmlns:a16="http://schemas.microsoft.com/office/drawing/2014/main" id="{506CE375-B39D-4C51-A858-F4A3833110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0" name="Freeform 12">
              <a:extLst>
                <a:ext uri="{FF2B5EF4-FFF2-40B4-BE49-F238E27FC236}">
                  <a16:creationId xmlns:a16="http://schemas.microsoft.com/office/drawing/2014/main" id="{64EA8B46-395C-41F6-BE09-548B108098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1" name="Freeform 13">
              <a:extLst>
                <a:ext uri="{FF2B5EF4-FFF2-40B4-BE49-F238E27FC236}">
                  <a16:creationId xmlns:a16="http://schemas.microsoft.com/office/drawing/2014/main" id="{BC7EDC6D-8B00-48D9-B8FD-9B5285FB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2" name="Freeform 14">
              <a:extLst>
                <a:ext uri="{FF2B5EF4-FFF2-40B4-BE49-F238E27FC236}">
                  <a16:creationId xmlns:a16="http://schemas.microsoft.com/office/drawing/2014/main" id="{DE4BD3C3-5C1B-4305-BFA1-9054820BDD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3" name="Freeform 15">
              <a:extLst>
                <a:ext uri="{FF2B5EF4-FFF2-40B4-BE49-F238E27FC236}">
                  <a16:creationId xmlns:a16="http://schemas.microsoft.com/office/drawing/2014/main" id="{4635ED79-E821-4CFD-9F97-D6137E5DCA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4" name="Freeform 16">
              <a:extLst>
                <a:ext uri="{FF2B5EF4-FFF2-40B4-BE49-F238E27FC236}">
                  <a16:creationId xmlns:a16="http://schemas.microsoft.com/office/drawing/2014/main" id="{92FD5F9A-0D1B-4304-AC95-EA6A4E70E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25" name="Freeform 17">
              <a:extLst>
                <a:ext uri="{FF2B5EF4-FFF2-40B4-BE49-F238E27FC236}">
                  <a16:creationId xmlns:a16="http://schemas.microsoft.com/office/drawing/2014/main" id="{E9BB96F9-6F99-413C-909E-6FCF017C13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6" name="Freeform 18">
              <a:extLst>
                <a:ext uri="{FF2B5EF4-FFF2-40B4-BE49-F238E27FC236}">
                  <a16:creationId xmlns:a16="http://schemas.microsoft.com/office/drawing/2014/main" id="{1CCAEE3F-DFD6-4F56-91DF-94C715261B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7" name="Freeform 19">
              <a:extLst>
                <a:ext uri="{FF2B5EF4-FFF2-40B4-BE49-F238E27FC236}">
                  <a16:creationId xmlns:a16="http://schemas.microsoft.com/office/drawing/2014/main" id="{A9965128-6557-433B-B75B-BDF3073111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8" name="Freeform 20">
              <a:extLst>
                <a:ext uri="{FF2B5EF4-FFF2-40B4-BE49-F238E27FC236}">
                  <a16:creationId xmlns:a16="http://schemas.microsoft.com/office/drawing/2014/main" id="{6ACA7D22-11B5-4768-B195-51BF6E7C16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9" name="Freeform 21">
              <a:extLst>
                <a:ext uri="{FF2B5EF4-FFF2-40B4-BE49-F238E27FC236}">
                  <a16:creationId xmlns:a16="http://schemas.microsoft.com/office/drawing/2014/main" id="{A10AD997-8BE7-4F95-8B7C-4E59DA1AC5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0" name="Freeform 22">
              <a:extLst>
                <a:ext uri="{FF2B5EF4-FFF2-40B4-BE49-F238E27FC236}">
                  <a16:creationId xmlns:a16="http://schemas.microsoft.com/office/drawing/2014/main" id="{DE270B5A-1647-4C9C-BA5F-6BC559F869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32" name="Group 31">
            <a:extLst>
              <a:ext uri="{FF2B5EF4-FFF2-40B4-BE49-F238E27FC236}">
                <a16:creationId xmlns:a16="http://schemas.microsoft.com/office/drawing/2014/main" id="{57D8AB18-1DD7-4D60-B9FA-190B47BB267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412" y="157"/>
            <a:ext cx="1767505" cy="6853096"/>
            <a:chOff x="6627813" y="195610"/>
            <a:chExt cx="1952625" cy="5678141"/>
          </a:xfrm>
        </p:grpSpPr>
        <p:sp>
          <p:nvSpPr>
            <p:cNvPr id="33" name="Freeform 27">
              <a:extLst>
                <a:ext uri="{FF2B5EF4-FFF2-40B4-BE49-F238E27FC236}">
                  <a16:creationId xmlns:a16="http://schemas.microsoft.com/office/drawing/2014/main" id="{AE3C8994-22F6-4B7D-B50B-80ECD1E2AF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34" name="Freeform 28">
              <a:extLst>
                <a:ext uri="{FF2B5EF4-FFF2-40B4-BE49-F238E27FC236}">
                  <a16:creationId xmlns:a16="http://schemas.microsoft.com/office/drawing/2014/main" id="{DDCDE2FF-5BFC-4807-AB1E-D6928F8F46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35" name="Freeform 29">
              <a:extLst>
                <a:ext uri="{FF2B5EF4-FFF2-40B4-BE49-F238E27FC236}">
                  <a16:creationId xmlns:a16="http://schemas.microsoft.com/office/drawing/2014/main" id="{63EF93F1-6EAF-4409-A623-76533740E1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6" name="Freeform 30">
              <a:extLst>
                <a:ext uri="{FF2B5EF4-FFF2-40B4-BE49-F238E27FC236}">
                  <a16:creationId xmlns:a16="http://schemas.microsoft.com/office/drawing/2014/main" id="{ED3B5256-3F5C-4FDE-8A9A-5A124E92BA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7" name="Freeform 31">
              <a:extLst>
                <a:ext uri="{FF2B5EF4-FFF2-40B4-BE49-F238E27FC236}">
                  <a16:creationId xmlns:a16="http://schemas.microsoft.com/office/drawing/2014/main" id="{ED5D4282-BFB9-4BFC-A20D-18E1C4EEA6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8" name="Freeform 32">
              <a:extLst>
                <a:ext uri="{FF2B5EF4-FFF2-40B4-BE49-F238E27FC236}">
                  <a16:creationId xmlns:a16="http://schemas.microsoft.com/office/drawing/2014/main" id="{3E6394EB-0752-433A-BA70-AF42B45F17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9" name="Freeform 33">
              <a:extLst>
                <a:ext uri="{FF2B5EF4-FFF2-40B4-BE49-F238E27FC236}">
                  <a16:creationId xmlns:a16="http://schemas.microsoft.com/office/drawing/2014/main" id="{DF27BE5F-DA8D-4260-9D0D-69E9CE1469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40" name="Freeform 34">
              <a:extLst>
                <a:ext uri="{FF2B5EF4-FFF2-40B4-BE49-F238E27FC236}">
                  <a16:creationId xmlns:a16="http://schemas.microsoft.com/office/drawing/2014/main" id="{9A6E5CBE-AE54-40B7-9A00-E3975FEACB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41" name="Freeform 35">
              <a:extLst>
                <a:ext uri="{FF2B5EF4-FFF2-40B4-BE49-F238E27FC236}">
                  <a16:creationId xmlns:a16="http://schemas.microsoft.com/office/drawing/2014/main" id="{6C307890-5461-4D51-ADA6-A3DA6D35B8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42" name="Freeform 36">
              <a:extLst>
                <a:ext uri="{FF2B5EF4-FFF2-40B4-BE49-F238E27FC236}">
                  <a16:creationId xmlns:a16="http://schemas.microsoft.com/office/drawing/2014/main" id="{3F9B7E4B-6412-4B97-AD48-30B1F61F3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43" name="Freeform 37">
              <a:extLst>
                <a:ext uri="{FF2B5EF4-FFF2-40B4-BE49-F238E27FC236}">
                  <a16:creationId xmlns:a16="http://schemas.microsoft.com/office/drawing/2014/main" id="{D345D359-869B-4305-B7D7-0B5C4FDEC1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44" name="Freeform 38">
              <a:extLst>
                <a:ext uri="{FF2B5EF4-FFF2-40B4-BE49-F238E27FC236}">
                  <a16:creationId xmlns:a16="http://schemas.microsoft.com/office/drawing/2014/main" id="{2F688B27-AEB8-45BD-9597-78A97EE0DD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46" name="Rectangle 45">
            <a:extLst>
              <a:ext uri="{FF2B5EF4-FFF2-40B4-BE49-F238E27FC236}">
                <a16:creationId xmlns:a16="http://schemas.microsoft.com/office/drawing/2014/main" id="{4EB21FA6-8B6A-4699-8408-91E699800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8" name="Freeform 11">
            <a:extLst>
              <a:ext uri="{FF2B5EF4-FFF2-40B4-BE49-F238E27FC236}">
                <a16:creationId xmlns:a16="http://schemas.microsoft.com/office/drawing/2014/main" id="{664D6319-AE80-458F-A2C6-1F0351266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3141" y="714375"/>
            <a:ext cx="1191394"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50" name="Rectangle 49">
            <a:extLst>
              <a:ext uri="{FF2B5EF4-FFF2-40B4-BE49-F238E27FC236}">
                <a16:creationId xmlns:a16="http://schemas.microsoft.com/office/drawing/2014/main" id="{93262980-E907-4930-9E6E-3DC2025C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9144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0">
            <a:extLst>
              <a:ext uri="{FF2B5EF4-FFF2-40B4-BE49-F238E27FC236}">
                <a16:creationId xmlns:a16="http://schemas.microsoft.com/office/drawing/2014/main" id="{87980FBD-8C82-4C26-8620-FEECB4061F38}"/>
              </a:ext>
            </a:extLst>
          </p:cNvPr>
          <p:cNvSpPr>
            <a:spLocks noGrp="1"/>
          </p:cNvSpPr>
          <p:nvPr>
            <p:ph type="title"/>
          </p:nvPr>
        </p:nvSpPr>
        <p:spPr>
          <a:xfrm>
            <a:off x="486918" y="318535"/>
            <a:ext cx="5228037" cy="598202"/>
          </a:xfrm>
        </p:spPr>
        <p:txBody>
          <a:bodyPr vert="horz" lIns="91440" tIns="45720" rIns="91440" bIns="45720" rtlCol="0" anchor="t">
            <a:normAutofit fontScale="90000"/>
          </a:bodyPr>
          <a:lstStyle/>
          <a:p>
            <a:r>
              <a:rPr lang="en-US" sz="3600" b="1" dirty="0"/>
              <a:t>Positivity Project</a:t>
            </a:r>
          </a:p>
        </p:txBody>
      </p:sp>
      <p:sp>
        <p:nvSpPr>
          <p:cNvPr id="52" name="Rectangle 51">
            <a:extLst>
              <a:ext uri="{FF2B5EF4-FFF2-40B4-BE49-F238E27FC236}">
                <a16:creationId xmlns:a16="http://schemas.microsoft.com/office/drawing/2014/main" id="{AFD53EBD-B361-45AD-8ABF-9270B20B4A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3" name="Text Placeholder 12">
            <a:extLst>
              <a:ext uri="{FF2B5EF4-FFF2-40B4-BE49-F238E27FC236}">
                <a16:creationId xmlns:a16="http://schemas.microsoft.com/office/drawing/2014/main" id="{FD610D9E-32DE-4EA6-8748-B26045313837}"/>
              </a:ext>
            </a:extLst>
          </p:cNvPr>
          <p:cNvSpPr>
            <a:spLocks noGrp="1"/>
          </p:cNvSpPr>
          <p:nvPr>
            <p:ph type="body" sz="half" idx="2"/>
          </p:nvPr>
        </p:nvSpPr>
        <p:spPr>
          <a:xfrm>
            <a:off x="486918" y="801801"/>
            <a:ext cx="3723061" cy="5673254"/>
          </a:xfrm>
        </p:spPr>
        <p:txBody>
          <a:bodyPr vert="horz" lIns="91440" tIns="45720" rIns="91440" bIns="45720" rtlCol="0">
            <a:normAutofit/>
          </a:bodyPr>
          <a:lstStyle/>
          <a:p>
            <a:pPr>
              <a:lnSpc>
                <a:spcPct val="90000"/>
              </a:lnSpc>
              <a:buClr>
                <a:srgbClr val="338752"/>
              </a:buClr>
              <a:buFont typeface="Wingdings 3" charset="2"/>
              <a:buChar char=""/>
            </a:pPr>
            <a:r>
              <a:rPr lang="en-US" b="1" i="1" dirty="0"/>
              <a:t>“The Positivity Project is a non-profit organization dedicated to helping America’s youth build stronger relationships by recognizing the character strengths in themselves and others. Their vision is to create citizens and leaders who will enhance our communities and country by internalizing the belief that “Other People Matter.”</a:t>
            </a:r>
            <a:endParaRPr lang="en-US" b="1" dirty="0"/>
          </a:p>
          <a:p>
            <a:pPr>
              <a:lnSpc>
                <a:spcPct val="90000"/>
              </a:lnSpc>
              <a:buClr>
                <a:srgbClr val="338752"/>
              </a:buClr>
              <a:buFont typeface="Wingdings 3" charset="2"/>
              <a:buChar char=""/>
            </a:pPr>
            <a:r>
              <a:rPr lang="en-US" dirty="0"/>
              <a:t>        ~Positivity Project Family Information Letter</a:t>
            </a:r>
          </a:p>
          <a:p>
            <a:pPr>
              <a:lnSpc>
                <a:spcPct val="90000"/>
              </a:lnSpc>
              <a:buClr>
                <a:srgbClr val="338752"/>
              </a:buClr>
              <a:buFont typeface="Wingdings 3" charset="2"/>
              <a:buChar char=""/>
            </a:pPr>
            <a:endParaRPr lang="en-US" sz="1000" dirty="0"/>
          </a:p>
          <a:p>
            <a:pPr>
              <a:lnSpc>
                <a:spcPct val="90000"/>
              </a:lnSpc>
              <a:buClr>
                <a:srgbClr val="338752"/>
              </a:buClr>
              <a:buFont typeface="Wingdings 3" charset="2"/>
              <a:buChar char=""/>
            </a:pPr>
            <a:r>
              <a:rPr lang="en-US" b="1" dirty="0"/>
              <a:t>The students will be learning about 24 character traits this school year. Each trait will be focused on for one to two weeks to help students understand them through definition, examples, discussions, and exercises. More information about this project can be found on the website: </a:t>
            </a:r>
            <a:r>
              <a:rPr lang="en-US" b="1" dirty="0">
                <a:hlinkClick r:id="rId2"/>
              </a:rPr>
              <a:t>www.posproject.org</a:t>
            </a:r>
            <a:endParaRPr lang="en-US" b="1" dirty="0"/>
          </a:p>
          <a:p>
            <a:pPr>
              <a:lnSpc>
                <a:spcPct val="90000"/>
              </a:lnSpc>
              <a:buClr>
                <a:srgbClr val="338752"/>
              </a:buClr>
              <a:buFont typeface="Wingdings 3" charset="2"/>
              <a:buChar char=""/>
            </a:pPr>
            <a:endParaRPr lang="en-US" sz="1000" dirty="0"/>
          </a:p>
          <a:p>
            <a:pPr>
              <a:lnSpc>
                <a:spcPct val="90000"/>
              </a:lnSpc>
              <a:buClr>
                <a:srgbClr val="338752"/>
              </a:buClr>
              <a:buFont typeface="Wingdings 3" charset="2"/>
              <a:buChar char=""/>
            </a:pPr>
            <a:endParaRPr lang="en-US" sz="1000" dirty="0"/>
          </a:p>
        </p:txBody>
      </p:sp>
      <p:pic>
        <p:nvPicPr>
          <p:cNvPr id="5" name="Picture 4" descr="A close up of a logo&#10;&#10;Description automatically generated">
            <a:extLst>
              <a:ext uri="{FF2B5EF4-FFF2-40B4-BE49-F238E27FC236}">
                <a16:creationId xmlns:a16="http://schemas.microsoft.com/office/drawing/2014/main" id="{D7DE9568-5F7F-4FDB-AEE1-B6D9AFAE5B3E}"/>
              </a:ext>
            </a:extLst>
          </p:cNvPr>
          <p:cNvPicPr>
            <a:picLocks noChangeAspect="1"/>
          </p:cNvPicPr>
          <p:nvPr/>
        </p:nvPicPr>
        <p:blipFill rotWithShape="1">
          <a:blip r:embed="rId3">
            <a:extLst>
              <a:ext uri="{28A0092B-C50C-407E-A947-70E740481C1C}">
                <a14:useLocalDpi xmlns:a14="http://schemas.microsoft.com/office/drawing/2010/main" val="0"/>
              </a:ext>
            </a:extLst>
          </a:blip>
          <a:srcRect l="14588" r="8714" b="-2"/>
          <a:stretch/>
        </p:blipFill>
        <p:spPr>
          <a:xfrm>
            <a:off x="4167382" y="228600"/>
            <a:ext cx="4880179" cy="5664253"/>
          </a:xfrm>
          <a:prstGeom prst="rect">
            <a:avLst/>
          </a:prstGeom>
        </p:spPr>
      </p:pic>
      <p:sp>
        <p:nvSpPr>
          <p:cNvPr id="54" name="Freeform 11">
            <a:extLst>
              <a:ext uri="{FF2B5EF4-FFF2-40B4-BE49-F238E27FC236}">
                <a16:creationId xmlns:a16="http://schemas.microsoft.com/office/drawing/2014/main" id="{DA1A4CE7-6399-4B37-ACE2-CFC4B4077B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61223"/>
            <a:ext cx="77852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06279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pPr eaLnBrk="1" hangingPunct="1"/>
            <a:br>
              <a:rPr lang="en-US" altLang="en-US" b="1" u="sng" dirty="0">
                <a:latin typeface="Century Gothic" panose="020B0502020202020204" pitchFamily="34" charset="0"/>
              </a:rPr>
            </a:br>
            <a:r>
              <a:rPr lang="en-US" altLang="en-US" b="1" u="sng" dirty="0">
                <a:latin typeface="Century Gothic" panose="020B0502020202020204" pitchFamily="34" charset="0"/>
              </a:rPr>
              <a:t>Forms of Communication</a:t>
            </a:r>
            <a:endParaRPr lang="en-US" altLang="en-US" b="1" dirty="0">
              <a:latin typeface="Century Gothic" panose="020B0502020202020204" pitchFamily="34" charset="0"/>
            </a:endParaRPr>
          </a:p>
        </p:txBody>
      </p:sp>
      <p:sp>
        <p:nvSpPr>
          <p:cNvPr id="13315" name="Rectangle 3"/>
          <p:cNvSpPr>
            <a:spLocks noGrp="1" noChangeArrowheads="1"/>
          </p:cNvSpPr>
          <p:nvPr>
            <p:ph idx="1"/>
          </p:nvPr>
        </p:nvSpPr>
        <p:spPr>
          <a:xfrm>
            <a:off x="871538" y="2133600"/>
            <a:ext cx="7408862" cy="3992563"/>
          </a:xfrm>
        </p:spPr>
        <p:txBody>
          <a:bodyPr vert="horz" lIns="91440" tIns="45720" rIns="91440" bIns="45720" rtlCol="0" anchor="t">
            <a:normAutofit/>
          </a:bodyPr>
          <a:lstStyle/>
          <a:p>
            <a:pPr marL="274320" indent="-274320" eaLnBrk="1" fontAlgn="auto" hangingPunct="1">
              <a:lnSpc>
                <a:spcPct val="90000"/>
              </a:lnSpc>
              <a:spcAft>
                <a:spcPts val="0"/>
              </a:spcAft>
              <a:defRPr/>
            </a:pPr>
            <a:r>
              <a:rPr lang="en-US" sz="2800" b="1" u="sng" dirty="0">
                <a:latin typeface="Century Gothic"/>
              </a:rPr>
              <a:t>Planners</a:t>
            </a:r>
            <a:r>
              <a:rPr lang="en-US" sz="2800" b="1" dirty="0">
                <a:latin typeface="Century Gothic"/>
              </a:rPr>
              <a:t> - a great way for you to see what your child is doing each day and the main tool for communication between home and school. </a:t>
            </a:r>
            <a:r>
              <a:rPr lang="en-US" sz="2800" b="1" u="sng" dirty="0">
                <a:latin typeface="Century Gothic"/>
              </a:rPr>
              <a:t>Please sign each night.</a:t>
            </a:r>
          </a:p>
          <a:p>
            <a:pPr marL="342900" lvl="2" indent="-342900" eaLnBrk="1" fontAlgn="auto" hangingPunct="1">
              <a:lnSpc>
                <a:spcPct val="90000"/>
              </a:lnSpc>
              <a:spcAft>
                <a:spcPts val="0"/>
              </a:spcAft>
              <a:defRPr/>
            </a:pPr>
            <a:r>
              <a:rPr lang="en-US" sz="2800" b="1" u="sng" dirty="0">
                <a:latin typeface="Century Gothic" pitchFamily="34" charset="0"/>
              </a:rPr>
              <a:t>Newsletter</a:t>
            </a:r>
            <a:r>
              <a:rPr lang="en-US" sz="2800" b="1" dirty="0">
                <a:latin typeface="Century Gothic" pitchFamily="34" charset="0"/>
              </a:rPr>
              <a:t> - sent home every week through School Messenger </a:t>
            </a:r>
            <a:r>
              <a:rPr lang="en-US" b="1" dirty="0">
                <a:latin typeface="Century Gothic" pitchFamily="34" charset="0"/>
              </a:rPr>
              <a:t>Please make sure to update your email address in School Messenger. </a:t>
            </a:r>
            <a:endParaRPr lang="en-US" sz="2800" b="1" i="1" dirty="0">
              <a:latin typeface="Century Gothic" pitchFamily="34" charset="0"/>
            </a:endParaRPr>
          </a:p>
          <a:p>
            <a:pPr marL="274320" indent="-274320">
              <a:lnSpc>
                <a:spcPct val="90000"/>
              </a:lnSpc>
              <a:defRPr/>
            </a:pPr>
            <a:r>
              <a:rPr lang="en-US" sz="2800" b="1" dirty="0">
                <a:latin typeface="Century Gothic"/>
              </a:rPr>
              <a:t>8-pocket Folders- sent home everyday </a:t>
            </a:r>
            <a:endParaRPr lang="en-US" b="1" dirty="0">
              <a:latin typeface="Century Gothic" pitchFamily="34" charset="0"/>
            </a:endParaRPr>
          </a:p>
          <a:p>
            <a:pPr marL="274320" indent="-274320" eaLnBrk="1" fontAlgn="auto" hangingPunct="1">
              <a:lnSpc>
                <a:spcPct val="90000"/>
              </a:lnSpc>
              <a:spcAft>
                <a:spcPts val="0"/>
              </a:spcAft>
              <a:buFontTx/>
              <a:buNone/>
              <a:defRPr/>
            </a:pPr>
            <a:endParaRPr lang="en-US" dirty="0">
              <a:latin typeface="Comic Sans MS" charset="0"/>
            </a:endParaRPr>
          </a:p>
        </p:txBody>
      </p:sp>
      <p:pic>
        <p:nvPicPr>
          <p:cNvPr id="19460"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31639" y="152400"/>
            <a:ext cx="2444750"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905000"/>
            <a:ext cx="7408862" cy="4137025"/>
          </a:xfrm>
        </p:spPr>
        <p:txBody>
          <a:bodyPr/>
          <a:lstStyle/>
          <a:p>
            <a:pPr lvl="0"/>
            <a:r>
              <a:rPr lang="en-US" sz="2000" b="1" dirty="0">
                <a:latin typeface="Century Gothic" panose="020B0502020202020204" pitchFamily="34" charset="0"/>
              </a:rPr>
              <a:t>The front doors are open before 8:00 A.M. for SACC </a:t>
            </a:r>
            <a:r>
              <a:rPr lang="en-US" sz="2000" b="1" u="sng" dirty="0">
                <a:latin typeface="Century Gothic" panose="020B0502020202020204" pitchFamily="34" charset="0"/>
              </a:rPr>
              <a:t>only</a:t>
            </a:r>
            <a:r>
              <a:rPr lang="en-US" sz="2000" b="1" dirty="0">
                <a:latin typeface="Century Gothic" panose="020B0502020202020204" pitchFamily="34" charset="0"/>
              </a:rPr>
              <a:t>.  </a:t>
            </a:r>
          </a:p>
          <a:p>
            <a:pPr lvl="0"/>
            <a:r>
              <a:rPr lang="en-US" sz="2000" b="1" dirty="0">
                <a:latin typeface="Century Gothic" panose="020B0502020202020204" pitchFamily="34" charset="0"/>
              </a:rPr>
              <a:t>If parents need to drop off before 8:00 A.M., they will need to make arrangements with SACC because we don’t have direct supervision before 8:00 A.M. </a:t>
            </a:r>
          </a:p>
          <a:p>
            <a:pPr lvl="0"/>
            <a:r>
              <a:rPr lang="en-US" sz="2000" b="1" dirty="0">
                <a:latin typeface="Century Gothic" panose="020B0502020202020204" pitchFamily="34" charset="0"/>
              </a:rPr>
              <a:t>If students are dropped off late, parents need to come in and sign the student in at the office</a:t>
            </a:r>
          </a:p>
          <a:p>
            <a:pPr lvl="0"/>
            <a:r>
              <a:rPr lang="en-US" sz="2000" b="1" dirty="0">
                <a:latin typeface="Century Gothic" panose="020B0502020202020204" pitchFamily="34" charset="0"/>
              </a:rPr>
              <a:t>If you have a change to your child’s daily pick up routine, you MUST write a note.  If we do not have a note, they will follow their normal dismissal routine.</a:t>
            </a:r>
          </a:p>
          <a:p>
            <a:endParaRPr lang="en-US" dirty="0"/>
          </a:p>
        </p:txBody>
      </p:sp>
      <p:sp>
        <p:nvSpPr>
          <p:cNvPr id="3" name="Title 2"/>
          <p:cNvSpPr>
            <a:spLocks noGrp="1"/>
          </p:cNvSpPr>
          <p:nvPr>
            <p:ph type="title"/>
          </p:nvPr>
        </p:nvSpPr>
        <p:spPr/>
        <p:txBody>
          <a:bodyPr/>
          <a:lstStyle/>
          <a:p>
            <a:r>
              <a:rPr lang="en-US" b="1" u="sng" dirty="0">
                <a:latin typeface="Century Gothic" panose="020B0502020202020204" pitchFamily="34" charset="0"/>
              </a:rPr>
              <a:t>Safety</a:t>
            </a:r>
          </a:p>
        </p:txBody>
      </p:sp>
    </p:spTree>
    <p:extLst>
      <p:ext uri="{BB962C8B-B14F-4D97-AF65-F5344CB8AC3E}">
        <p14:creationId xmlns:p14="http://schemas.microsoft.com/office/powerpoint/2010/main" val="723420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itle 2"/>
          <p:cNvSpPr>
            <a:spLocks noGrp="1"/>
          </p:cNvSpPr>
          <p:nvPr>
            <p:ph type="title"/>
          </p:nvPr>
        </p:nvSpPr>
        <p:spPr/>
        <p:txBody>
          <a:bodyPr/>
          <a:lstStyle/>
          <a:p>
            <a:pPr eaLnBrk="1" hangingPunct="1"/>
            <a:r>
              <a:rPr lang="en-US" altLang="en-US" b="1" u="sng" dirty="0">
                <a:latin typeface="Century Gothic" panose="020B0502020202020204" pitchFamily="34" charset="0"/>
              </a:rPr>
              <a:t>Book Orders</a:t>
            </a:r>
          </a:p>
        </p:txBody>
      </p:sp>
      <p:sp>
        <p:nvSpPr>
          <p:cNvPr id="20482" name="Content Placeholder 1"/>
          <p:cNvSpPr>
            <a:spLocks noGrp="1"/>
          </p:cNvSpPr>
          <p:nvPr>
            <p:ph idx="1"/>
          </p:nvPr>
        </p:nvSpPr>
        <p:spPr>
          <a:xfrm>
            <a:off x="381000" y="2209800"/>
            <a:ext cx="8534400" cy="3916363"/>
          </a:xfrm>
        </p:spPr>
        <p:txBody>
          <a:bodyPr vert="horz" lIns="91440" tIns="45720" rIns="91440" bIns="45720" rtlCol="0" anchor="t">
            <a:normAutofit/>
          </a:bodyPr>
          <a:lstStyle/>
          <a:p>
            <a:pPr eaLnBrk="1" hangingPunct="1"/>
            <a:r>
              <a:rPr lang="en-US" altLang="en-US" b="1" dirty="0">
                <a:latin typeface="Century Gothic" panose="020B0502020202020204" pitchFamily="34" charset="0"/>
              </a:rPr>
              <a:t>Monthly book orders will be sent home.  First one is due September 27, 2019.</a:t>
            </a:r>
          </a:p>
          <a:p>
            <a:pPr eaLnBrk="1" hangingPunct="1"/>
            <a:r>
              <a:rPr lang="en-US" altLang="en-US" b="1" dirty="0">
                <a:latin typeface="Century Gothic" panose="020B0502020202020204" pitchFamily="34" charset="0"/>
              </a:rPr>
              <a:t>You can order online at </a:t>
            </a:r>
            <a:r>
              <a:rPr lang="en-US" altLang="en-US" b="1" i="1" u="sng" dirty="0">
                <a:latin typeface="Century Gothic" panose="020B0502020202020204" pitchFamily="34" charset="0"/>
              </a:rPr>
              <a:t>scholastic.com/readingclub</a:t>
            </a:r>
          </a:p>
          <a:p>
            <a:pPr eaLnBrk="1" hangingPunct="1"/>
            <a:r>
              <a:rPr lang="en-US" altLang="en-US" b="1" dirty="0">
                <a:latin typeface="Century Gothic" panose="020B0502020202020204" pitchFamily="34" charset="0"/>
              </a:rPr>
              <a:t>Our One-Time Class Activation Code: </a:t>
            </a:r>
            <a:r>
              <a:rPr lang="en-US" altLang="en-US" sz="3200" b="1" dirty="0">
                <a:latin typeface="Century Gothic" panose="020B0502020202020204" pitchFamily="34" charset="0"/>
              </a:rPr>
              <a:t>GXDPK</a:t>
            </a:r>
          </a:p>
          <a:p>
            <a:r>
              <a:rPr lang="en-US" altLang="en-US" b="1" dirty="0">
                <a:latin typeface="Century Gothic"/>
                <a:sym typeface="Wingdings" panose="05000000000000000000" pitchFamily="2" charset="2"/>
              </a:rPr>
              <a:t>If you choose to send in your order to me, please note that you need to pay with a check made out to </a:t>
            </a:r>
            <a:r>
              <a:rPr lang="en-US" altLang="en-US" b="1" u="sng" dirty="0">
                <a:latin typeface="Century Gothic"/>
                <a:sym typeface="Wingdings" panose="05000000000000000000" pitchFamily="2" charset="2"/>
              </a:rPr>
              <a:t>Scholastic Book Clubs.</a:t>
            </a:r>
            <a:r>
              <a:rPr lang="en-US" altLang="en-US" b="1" dirty="0">
                <a:latin typeface="Century Gothic"/>
                <a:sym typeface="Wingdings" panose="05000000000000000000" pitchFamily="2" charset="2"/>
              </a:rPr>
              <a:t> </a:t>
            </a:r>
            <a:endParaRPr lang="en-US" altLang="en-US" b="1" dirty="0">
              <a:latin typeface="Century Gothic" panose="020B0502020202020204" pitchFamily="34" charset="0"/>
            </a:endParaRPr>
          </a:p>
        </p:txBody>
      </p:sp>
      <p:pic>
        <p:nvPicPr>
          <p:cNvPr id="20484" name="Picture 2" descr="C:\Users\Peruski\AppData\Local\Microsoft\Windows\Temporary Internet Files\Content.IE5\B1EOY9N6\MC90043481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3810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1"/>
          <p:cNvSpPr>
            <a:spLocks noGrp="1"/>
          </p:cNvSpPr>
          <p:nvPr>
            <p:ph type="title"/>
          </p:nvPr>
        </p:nvSpPr>
        <p:spPr/>
        <p:txBody>
          <a:bodyPr/>
          <a:lstStyle/>
          <a:p>
            <a:pPr eaLnBrk="1" hangingPunct="1"/>
            <a:r>
              <a:rPr lang="en-US" altLang="en-US" b="1" u="sng" dirty="0">
                <a:latin typeface="Century Gothic" panose="020B0502020202020204" pitchFamily="34" charset="0"/>
              </a:rPr>
              <a:t>Contact Information</a:t>
            </a:r>
            <a:endParaRPr lang="en-US" altLang="en-US" dirty="0">
              <a:latin typeface="Century Gothic" panose="020B0502020202020204" pitchFamily="34" charset="0"/>
            </a:endParaRPr>
          </a:p>
        </p:txBody>
      </p:sp>
      <p:sp>
        <p:nvSpPr>
          <p:cNvPr id="23554" name="Content Placeholder 2"/>
          <p:cNvSpPr>
            <a:spLocks noGrp="1"/>
          </p:cNvSpPr>
          <p:nvPr>
            <p:ph idx="1"/>
          </p:nvPr>
        </p:nvSpPr>
        <p:spPr>
          <a:xfrm>
            <a:off x="982133" y="1905000"/>
            <a:ext cx="7018868" cy="4572000"/>
          </a:xfrm>
        </p:spPr>
        <p:txBody>
          <a:bodyPr/>
          <a:lstStyle/>
          <a:p>
            <a:pPr marL="0" indent="0" eaLnBrk="1" hangingPunct="1">
              <a:lnSpc>
                <a:spcPct val="90000"/>
              </a:lnSpc>
              <a:buNone/>
            </a:pPr>
            <a:r>
              <a:rPr lang="en-US" altLang="en-US" b="1" dirty="0">
                <a:latin typeface="Century Gothic" panose="020B0502020202020204" pitchFamily="34" charset="0"/>
              </a:rPr>
              <a:t>Please contact me with any questions, comments, or concerns at:</a:t>
            </a:r>
          </a:p>
          <a:p>
            <a:pPr eaLnBrk="1" hangingPunct="1">
              <a:lnSpc>
                <a:spcPct val="90000"/>
              </a:lnSpc>
            </a:pPr>
            <a:r>
              <a:rPr lang="en-US" altLang="en-US" b="1" dirty="0">
                <a:latin typeface="Century Gothic" panose="020B0502020202020204" pitchFamily="34" charset="0"/>
              </a:rPr>
              <a:t>renee.mucci@lok12.org</a:t>
            </a:r>
          </a:p>
          <a:p>
            <a:pPr eaLnBrk="1" hangingPunct="1">
              <a:lnSpc>
                <a:spcPct val="90000"/>
              </a:lnSpc>
            </a:pPr>
            <a:r>
              <a:rPr lang="en-US" altLang="en-US" b="1" dirty="0">
                <a:latin typeface="Century Gothic" panose="020B0502020202020204" pitchFamily="34" charset="0"/>
              </a:rPr>
              <a:t>School- (248) 391-0400 ext. 2018</a:t>
            </a:r>
          </a:p>
          <a:p>
            <a:pPr eaLnBrk="1" hangingPunct="1">
              <a:lnSpc>
                <a:spcPct val="90000"/>
              </a:lnSpc>
            </a:pPr>
            <a:r>
              <a:rPr lang="en-US" altLang="en-US" b="1" dirty="0">
                <a:latin typeface="Century Gothic" panose="020B0502020202020204" pitchFamily="34" charset="0"/>
              </a:rPr>
              <a:t>Classroom Webpage: </a:t>
            </a:r>
            <a:r>
              <a:rPr lang="en-US" altLang="en-US" b="1" dirty="0">
                <a:latin typeface="Century Gothic" panose="020B0502020202020204" pitchFamily="34" charset="0"/>
                <a:hlinkClick r:id="rId3"/>
              </a:rPr>
              <a:t>www.mrsmucci.weebly.com</a:t>
            </a:r>
            <a:endParaRPr lang="en-US" altLang="en-US" b="1" dirty="0">
              <a:latin typeface="Century Gothic" panose="020B0502020202020204" pitchFamily="34" charset="0"/>
            </a:endParaRPr>
          </a:p>
          <a:p>
            <a:pPr eaLnBrk="1" hangingPunct="1">
              <a:lnSpc>
                <a:spcPct val="90000"/>
              </a:lnSpc>
            </a:pPr>
            <a:endParaRPr lang="en-US" altLang="en-US" b="1" dirty="0">
              <a:latin typeface="Century Gothic" panose="020B0502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80"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70645"/>
            <a:ext cx="1769847" cy="2291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Rectangle 2"/>
          <p:cNvSpPr>
            <a:spLocks noGrp="1" noChangeArrowheads="1"/>
          </p:cNvSpPr>
          <p:nvPr>
            <p:ph type="title"/>
          </p:nvPr>
        </p:nvSpPr>
        <p:spPr>
          <a:xfrm>
            <a:off x="3276600" y="609600"/>
            <a:ext cx="5003800" cy="1371600"/>
          </a:xfrm>
        </p:spPr>
        <p:txBody>
          <a:bodyPr>
            <a:normAutofit/>
          </a:bodyPr>
          <a:lstStyle/>
          <a:p>
            <a:pPr eaLnBrk="1" hangingPunct="1"/>
            <a:r>
              <a:rPr lang="en-US" altLang="en-US" sz="5400" b="1" u="sng" dirty="0">
                <a:latin typeface="Century Gothic" panose="020B0502020202020204" pitchFamily="34" charset="0"/>
              </a:rPr>
              <a:t>Miscellaneous</a:t>
            </a:r>
            <a:endParaRPr lang="en-US" altLang="en-US" sz="5400" dirty="0">
              <a:latin typeface="Century Gothic" panose="020B0502020202020204" pitchFamily="34" charset="0"/>
            </a:endParaRPr>
          </a:p>
        </p:txBody>
      </p:sp>
      <p:sp>
        <p:nvSpPr>
          <p:cNvPr id="24578" name="Rectangle 3"/>
          <p:cNvSpPr>
            <a:spLocks noGrp="1" noChangeArrowheads="1"/>
          </p:cNvSpPr>
          <p:nvPr>
            <p:ph idx="1"/>
          </p:nvPr>
        </p:nvSpPr>
        <p:spPr>
          <a:xfrm>
            <a:off x="457200" y="1600200"/>
            <a:ext cx="8534400" cy="5105400"/>
          </a:xfrm>
        </p:spPr>
        <p:txBody>
          <a:bodyPr>
            <a:normAutofit fontScale="92500" lnSpcReduction="20000"/>
          </a:bodyPr>
          <a:lstStyle/>
          <a:p>
            <a:pPr lvl="2" eaLnBrk="1" hangingPunct="1"/>
            <a:r>
              <a:rPr lang="en-US" altLang="en-US" sz="3000" b="1" dirty="0">
                <a:latin typeface="Century Gothic" panose="020B0502020202020204" pitchFamily="34" charset="0"/>
              </a:rPr>
              <a:t>Birthday Treats – peanut and tree nut     free (no homemade food items)</a:t>
            </a:r>
          </a:p>
          <a:p>
            <a:pPr lvl="2" eaLnBrk="1" hangingPunct="1"/>
            <a:r>
              <a:rPr lang="en-US" altLang="en-US" sz="3000" b="1" dirty="0">
                <a:latin typeface="Century Gothic" panose="020B0502020202020204" pitchFamily="34" charset="0"/>
              </a:rPr>
              <a:t>Sign-Up</a:t>
            </a:r>
          </a:p>
          <a:p>
            <a:pPr lvl="3" eaLnBrk="1" hangingPunct="1"/>
            <a:r>
              <a:rPr lang="en-US" altLang="en-US" sz="2800" b="1" dirty="0">
                <a:latin typeface="Century Gothic" panose="020B0502020202020204" pitchFamily="34" charset="0"/>
              </a:rPr>
              <a:t>Conferences on sign up genius</a:t>
            </a:r>
          </a:p>
          <a:p>
            <a:pPr lvl="3" eaLnBrk="1" hangingPunct="1"/>
            <a:r>
              <a:rPr lang="en-US" altLang="en-US" sz="2800" b="1" dirty="0">
                <a:latin typeface="Century Gothic" panose="020B0502020202020204" pitchFamily="34" charset="0"/>
              </a:rPr>
              <a:t>Room Coordinator and Celebrations</a:t>
            </a:r>
          </a:p>
          <a:p>
            <a:pPr lvl="3" eaLnBrk="1" hangingPunct="1"/>
            <a:r>
              <a:rPr lang="en-US" altLang="en-US" sz="2800" b="1" dirty="0">
                <a:latin typeface="Century Gothic" panose="020B0502020202020204" pitchFamily="34" charset="0"/>
              </a:rPr>
              <a:t>Volunteers</a:t>
            </a:r>
          </a:p>
          <a:p>
            <a:pPr lvl="3" eaLnBrk="1" hangingPunct="1"/>
            <a:r>
              <a:rPr lang="en-US" altLang="en-US" sz="2800" b="1" dirty="0">
                <a:latin typeface="Century Gothic" panose="020B0502020202020204" pitchFamily="34" charset="0"/>
              </a:rPr>
              <a:t>Free Positivity </a:t>
            </a:r>
            <a:r>
              <a:rPr lang="en-US" altLang="en-US" sz="2800" b="1">
                <a:latin typeface="Century Gothic" panose="020B0502020202020204" pitchFamily="34" charset="0"/>
              </a:rPr>
              <a:t>Project T-shirt (leave with me)</a:t>
            </a:r>
            <a:endParaRPr lang="en-US" altLang="en-US" sz="2800" b="1" dirty="0">
              <a:latin typeface="Century Gothic" panose="020B0502020202020204" pitchFamily="34" charset="0"/>
            </a:endParaRPr>
          </a:p>
          <a:p>
            <a:pPr lvl="3" eaLnBrk="1" hangingPunct="1"/>
            <a:r>
              <a:rPr lang="en-US" altLang="en-US" sz="2800" b="1" dirty="0">
                <a:latin typeface="Century Gothic" panose="020B0502020202020204" pitchFamily="34" charset="0"/>
              </a:rPr>
              <a:t>Directory, please turn in by September 19, 2019.</a:t>
            </a:r>
          </a:p>
          <a:p>
            <a:pPr lvl="3" eaLnBrk="1" hangingPunct="1"/>
            <a:r>
              <a:rPr lang="en-US" altLang="en-US" sz="2800" b="1" dirty="0">
                <a:latin typeface="Century Gothic" panose="020B0502020202020204" pitchFamily="34" charset="0"/>
              </a:rPr>
              <a:t>Free and Reduced lunch application </a:t>
            </a:r>
            <a:r>
              <a:rPr lang="en-US" altLang="en-US" sz="2800" b="1" dirty="0">
                <a:latin typeface="Century Gothic" panose="020B0502020202020204" pitchFamily="34" charset="0"/>
                <a:hlinkClick r:id="rId4"/>
              </a:rPr>
              <a:t>www.lunchapp.com</a:t>
            </a:r>
            <a:endParaRPr lang="en-US" altLang="en-US" sz="2800" b="1" dirty="0">
              <a:latin typeface="Century Gothic" panose="020B0502020202020204" pitchFamily="34" charset="0"/>
            </a:endParaRPr>
          </a:p>
          <a:p>
            <a:pPr marL="1371600" lvl="3" indent="0" eaLnBrk="1" hangingPunct="1">
              <a:buNone/>
            </a:pPr>
            <a:endParaRPr lang="en-US" altLang="en-US" sz="2800" b="1" dirty="0">
              <a:latin typeface="Century Gothic" panose="020B0502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pPr eaLnBrk="1" hangingPunct="1"/>
            <a:r>
              <a:rPr lang="en-US" altLang="en-US" b="1" u="sng" dirty="0">
                <a:latin typeface="Century Gothic" panose="020B0502020202020204" pitchFamily="34" charset="0"/>
              </a:rPr>
              <a:t>4</a:t>
            </a:r>
            <a:r>
              <a:rPr lang="en-US" altLang="en-US" b="1" u="sng" baseline="30000" dirty="0">
                <a:latin typeface="Century Gothic" panose="020B0502020202020204" pitchFamily="34" charset="0"/>
              </a:rPr>
              <a:t>th</a:t>
            </a:r>
            <a:r>
              <a:rPr lang="en-US" altLang="en-US" b="1" u="sng" dirty="0">
                <a:latin typeface="Century Gothic" panose="020B0502020202020204" pitchFamily="34" charset="0"/>
              </a:rPr>
              <a:t> Grade = CHANGE</a:t>
            </a:r>
            <a:endParaRPr lang="en-US" altLang="en-US" b="1" dirty="0">
              <a:latin typeface="Century Gothic" panose="020B0502020202020204" pitchFamily="34" charset="0"/>
            </a:endParaRPr>
          </a:p>
        </p:txBody>
      </p:sp>
      <p:sp>
        <p:nvSpPr>
          <p:cNvPr id="9218" name="Rectangle 3"/>
          <p:cNvSpPr>
            <a:spLocks noGrp="1" noChangeArrowheads="1"/>
          </p:cNvSpPr>
          <p:nvPr>
            <p:ph idx="1"/>
          </p:nvPr>
        </p:nvSpPr>
        <p:spPr>
          <a:xfrm>
            <a:off x="609600" y="2514600"/>
            <a:ext cx="7924800" cy="3451225"/>
          </a:xfrm>
        </p:spPr>
        <p:txBody>
          <a:bodyPr>
            <a:normAutofit fontScale="85000" lnSpcReduction="20000"/>
          </a:bodyPr>
          <a:lstStyle/>
          <a:p>
            <a:pPr eaLnBrk="1" hangingPunct="1">
              <a:lnSpc>
                <a:spcPct val="90000"/>
              </a:lnSpc>
            </a:pPr>
            <a:r>
              <a:rPr lang="en-US" altLang="en-US" sz="3000" b="1" dirty="0">
                <a:latin typeface="Century Gothic" panose="020B0502020202020204" pitchFamily="34" charset="0"/>
              </a:rPr>
              <a:t>Creating and teaching responsibility, organization, and independence are our goals</a:t>
            </a:r>
          </a:p>
          <a:p>
            <a:pPr eaLnBrk="1" hangingPunct="1">
              <a:lnSpc>
                <a:spcPct val="90000"/>
              </a:lnSpc>
            </a:pPr>
            <a:r>
              <a:rPr lang="en-US" altLang="en-US" sz="3000" b="1" dirty="0">
                <a:latin typeface="Century Gothic" panose="020B0502020202020204" pitchFamily="34" charset="0"/>
              </a:rPr>
              <a:t>Greater expectations as the year progresses in order to foster increased maturity and active learning skills</a:t>
            </a:r>
          </a:p>
          <a:p>
            <a:pPr eaLnBrk="1" hangingPunct="1">
              <a:lnSpc>
                <a:spcPct val="90000"/>
              </a:lnSpc>
            </a:pPr>
            <a:r>
              <a:rPr lang="en-US" altLang="en-US" sz="3000" b="1" dirty="0">
                <a:latin typeface="Century Gothic" panose="020B0502020202020204" pitchFamily="34" charset="0"/>
              </a:rPr>
              <a:t>Teaching students how to study and plan ahead for long term assignments</a:t>
            </a:r>
          </a:p>
          <a:p>
            <a:pPr lvl="4" eaLnBrk="1" hangingPunct="1">
              <a:lnSpc>
                <a:spcPct val="90000"/>
              </a:lnSpc>
            </a:pPr>
            <a:r>
              <a:rPr lang="en-US" altLang="en-US" sz="2200" b="1" dirty="0">
                <a:latin typeface="Century Gothic" panose="020B0502020202020204" pitchFamily="34" charset="0"/>
              </a:rPr>
              <a:t>Note taking, using a variety of study guides, using resources</a:t>
            </a:r>
          </a:p>
          <a:p>
            <a:pPr lvl="4" eaLnBrk="1" hangingPunct="1">
              <a:lnSpc>
                <a:spcPct val="90000"/>
              </a:lnSpc>
            </a:pPr>
            <a:r>
              <a:rPr lang="en-US" altLang="en-US" sz="2100" b="1" dirty="0">
                <a:latin typeface="Century Gothic" panose="020B0502020202020204" pitchFamily="34" charset="0"/>
              </a:rPr>
              <a:t>Using planner to look ahead and plan for events.</a:t>
            </a:r>
          </a:p>
        </p:txBody>
      </p:sp>
      <p:pic>
        <p:nvPicPr>
          <p:cNvPr id="9220"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1438" y="533400"/>
            <a:ext cx="962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533400"/>
            <a:ext cx="962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pPr eaLnBrk="1" hangingPunct="1"/>
            <a:r>
              <a:rPr lang="en-US" altLang="en-US" b="1" u="sng" dirty="0">
                <a:latin typeface="Century Gothic" panose="020B0502020202020204" pitchFamily="34" charset="0"/>
              </a:rPr>
              <a:t>4</a:t>
            </a:r>
            <a:r>
              <a:rPr lang="en-US" altLang="en-US" b="1" u="sng" baseline="30000" dirty="0">
                <a:latin typeface="Century Gothic" panose="020B0502020202020204" pitchFamily="34" charset="0"/>
              </a:rPr>
              <a:t>th</a:t>
            </a:r>
            <a:r>
              <a:rPr lang="en-US" altLang="en-US" b="1" u="sng" dirty="0">
                <a:latin typeface="Century Gothic" panose="020B0502020202020204" pitchFamily="34" charset="0"/>
              </a:rPr>
              <a:t> Grade = CHANGE</a:t>
            </a:r>
            <a:endParaRPr lang="en-US" altLang="en-US" b="1" dirty="0">
              <a:latin typeface="Century Gothic" panose="020B0502020202020204" pitchFamily="34" charset="0"/>
            </a:endParaRPr>
          </a:p>
        </p:txBody>
      </p:sp>
      <p:sp>
        <p:nvSpPr>
          <p:cNvPr id="9218" name="Rectangle 3"/>
          <p:cNvSpPr>
            <a:spLocks noGrp="1" noChangeArrowheads="1"/>
          </p:cNvSpPr>
          <p:nvPr>
            <p:ph idx="1"/>
          </p:nvPr>
        </p:nvSpPr>
        <p:spPr>
          <a:xfrm>
            <a:off x="700589" y="2057400"/>
            <a:ext cx="7924800" cy="4495800"/>
          </a:xfrm>
        </p:spPr>
        <p:txBody>
          <a:bodyPr>
            <a:normAutofit/>
          </a:bodyPr>
          <a:lstStyle/>
          <a:p>
            <a:pPr marL="0" indent="0" eaLnBrk="1" hangingPunct="1">
              <a:lnSpc>
                <a:spcPct val="90000"/>
              </a:lnSpc>
              <a:buNone/>
            </a:pPr>
            <a:r>
              <a:rPr lang="en-US" altLang="en-US" sz="2800" b="1" u="sng" dirty="0">
                <a:latin typeface="Century Gothic" panose="020B0502020202020204" pitchFamily="34" charset="0"/>
              </a:rPr>
              <a:t>Common Core</a:t>
            </a:r>
          </a:p>
          <a:p>
            <a:pPr eaLnBrk="1" hangingPunct="1">
              <a:lnSpc>
                <a:spcPct val="90000"/>
              </a:lnSpc>
            </a:pPr>
            <a:r>
              <a:rPr lang="en-US" altLang="en-US" sz="2800" b="1" dirty="0">
                <a:latin typeface="Century Gothic" panose="020B0502020202020204" pitchFamily="34" charset="0"/>
              </a:rPr>
              <a:t>Nonfiction and fiction are given equal attention and academic vocabulary is emphasized</a:t>
            </a:r>
          </a:p>
          <a:p>
            <a:pPr eaLnBrk="1" hangingPunct="1">
              <a:lnSpc>
                <a:spcPct val="90000"/>
              </a:lnSpc>
            </a:pPr>
            <a:r>
              <a:rPr lang="en-US" altLang="en-US" sz="2800" b="1" dirty="0">
                <a:latin typeface="Century Gothic" panose="020B0502020202020204" pitchFamily="34" charset="0"/>
              </a:rPr>
              <a:t>Looking for growth in reading, writing, and speaking skills </a:t>
            </a:r>
          </a:p>
          <a:p>
            <a:pPr eaLnBrk="1" hangingPunct="1">
              <a:lnSpc>
                <a:spcPct val="90000"/>
              </a:lnSpc>
            </a:pPr>
            <a:r>
              <a:rPr lang="en-US" altLang="en-US" sz="2800" b="1" dirty="0">
                <a:latin typeface="Century Gothic" panose="020B0502020202020204" pitchFamily="34" charset="0"/>
              </a:rPr>
              <a:t>Text-based evidence is needed to back up claims</a:t>
            </a:r>
          </a:p>
          <a:p>
            <a:pPr eaLnBrk="1" hangingPunct="1">
              <a:lnSpc>
                <a:spcPct val="90000"/>
              </a:lnSpc>
            </a:pPr>
            <a:endParaRPr lang="en-US" altLang="en-US" sz="2800" b="1" dirty="0">
              <a:latin typeface="Century Gothic" panose="020B0502020202020204" pitchFamily="34" charset="0"/>
            </a:endParaRPr>
          </a:p>
        </p:txBody>
      </p:sp>
      <p:pic>
        <p:nvPicPr>
          <p:cNvPr id="9220"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1438" y="533400"/>
            <a:ext cx="962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533400"/>
            <a:ext cx="962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9336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700589" y="1674034"/>
            <a:ext cx="8379160" cy="4999383"/>
          </a:xfrm>
        </p:spPr>
        <p:txBody>
          <a:bodyPr vert="horz" lIns="91440" tIns="45720" rIns="91440" bIns="45720" rtlCol="0" anchor="t">
            <a:normAutofit fontScale="92500" lnSpcReduction="10000"/>
          </a:bodyPr>
          <a:lstStyle/>
          <a:p>
            <a:pPr marL="0" indent="0" eaLnBrk="1" hangingPunct="1">
              <a:lnSpc>
                <a:spcPct val="90000"/>
              </a:lnSpc>
              <a:buNone/>
            </a:pPr>
            <a:r>
              <a:rPr lang="en-US" altLang="en-US" sz="4000" b="1" u="sng" dirty="0">
                <a:latin typeface="Century Gothic" panose="020B0502020202020204" pitchFamily="34" charset="0"/>
              </a:rPr>
              <a:t>Report Card</a:t>
            </a:r>
          </a:p>
          <a:p>
            <a:pPr lvl="5">
              <a:lnSpc>
                <a:spcPct val="90000"/>
              </a:lnSpc>
              <a:buFont typeface="Wingdings" panose="05000000000000000000" pitchFamily="2" charset="2"/>
              <a:buChar char="v"/>
            </a:pPr>
            <a:r>
              <a:rPr lang="en-US" altLang="en-US" sz="3000" b="1" dirty="0">
                <a:latin typeface="Century Gothic" panose="020B0502020202020204" pitchFamily="34" charset="0"/>
              </a:rPr>
              <a:t>Standards Based Grading</a:t>
            </a:r>
          </a:p>
          <a:p>
            <a:pPr lvl="6">
              <a:lnSpc>
                <a:spcPct val="90000"/>
              </a:lnSpc>
              <a:buFont typeface="Wingdings 3" panose="05000000000000000000" pitchFamily="2" charset="2"/>
              <a:buChar char=""/>
            </a:pPr>
            <a:r>
              <a:rPr lang="en-US" b="1" u="sng" dirty="0">
                <a:latin typeface="Century Gothic"/>
              </a:rPr>
              <a:t>Report Card-Standards Based Grading</a:t>
            </a:r>
            <a:endParaRPr lang="en-US">
              <a:ea typeface="+mn-lt"/>
              <a:cs typeface="+mn-lt"/>
            </a:endParaRPr>
          </a:p>
          <a:p>
            <a:pPr lvl="7">
              <a:lnSpc>
                <a:spcPct val="90000"/>
              </a:lnSpc>
              <a:buFont typeface="Wingdings 3" panose="05000000000000000000" pitchFamily="2" charset="2"/>
              <a:buChar char=""/>
            </a:pPr>
            <a:r>
              <a:rPr lang="en-US" b="1" dirty="0">
                <a:latin typeface="Century Gothic"/>
              </a:rPr>
              <a:t>4-Met Standard </a:t>
            </a:r>
            <a:endParaRPr lang="en-US">
              <a:ea typeface="+mn-lt"/>
              <a:cs typeface="+mn-lt"/>
            </a:endParaRPr>
          </a:p>
          <a:p>
            <a:pPr lvl="7">
              <a:lnSpc>
                <a:spcPct val="90000"/>
              </a:lnSpc>
              <a:buFont typeface="Wingdings 3" panose="05000000000000000000" pitchFamily="2" charset="2"/>
              <a:buChar char=""/>
            </a:pPr>
            <a:r>
              <a:rPr lang="en-US" b="1" dirty="0">
                <a:latin typeface="Century Gothic"/>
              </a:rPr>
              <a:t>3-Consistent Progress Toward Standard</a:t>
            </a:r>
            <a:endParaRPr lang="en-US">
              <a:ea typeface="+mn-lt"/>
              <a:cs typeface="+mn-lt"/>
            </a:endParaRPr>
          </a:p>
          <a:p>
            <a:pPr lvl="7">
              <a:lnSpc>
                <a:spcPct val="90000"/>
              </a:lnSpc>
              <a:buFont typeface="Wingdings 3" panose="05000000000000000000" pitchFamily="2" charset="2"/>
              <a:buChar char=""/>
            </a:pPr>
            <a:r>
              <a:rPr lang="en-US" b="1" dirty="0">
                <a:latin typeface="Century Gothic"/>
              </a:rPr>
              <a:t>2-Inconsistent Progress Toward Standard</a:t>
            </a:r>
            <a:endParaRPr lang="en-US">
              <a:ea typeface="+mn-lt"/>
              <a:cs typeface="+mn-lt"/>
            </a:endParaRPr>
          </a:p>
          <a:p>
            <a:pPr lvl="7">
              <a:lnSpc>
                <a:spcPct val="90000"/>
              </a:lnSpc>
              <a:buFont typeface="Wingdings 3" panose="05000000000000000000" pitchFamily="2" charset="2"/>
              <a:buChar char=""/>
            </a:pPr>
            <a:r>
              <a:rPr lang="en-US" b="1" dirty="0">
                <a:latin typeface="Century Gothic"/>
              </a:rPr>
              <a:t>1-Area of Concern</a:t>
            </a:r>
            <a:endParaRPr lang="en-US"/>
          </a:p>
          <a:p>
            <a:pPr lvl="5">
              <a:lnSpc>
                <a:spcPct val="90000"/>
              </a:lnSpc>
              <a:buFont typeface="Wingdings" panose="05000000000000000000" pitchFamily="2" charset="2"/>
              <a:buChar char="v"/>
            </a:pPr>
            <a:r>
              <a:rPr lang="en-US" altLang="en-US" sz="3000" b="1" dirty="0">
                <a:latin typeface="Century Gothic"/>
              </a:rPr>
              <a:t>Semester report card emailed</a:t>
            </a:r>
            <a:endParaRPr lang="en-US" altLang="en-US" sz="3000" b="1" dirty="0">
              <a:latin typeface="Century Gothic" panose="020B0502020202020204" pitchFamily="34" charset="0"/>
            </a:endParaRPr>
          </a:p>
          <a:p>
            <a:pPr marL="1554480" lvl="5" indent="0">
              <a:lnSpc>
                <a:spcPct val="90000"/>
              </a:lnSpc>
              <a:buNone/>
            </a:pPr>
            <a:r>
              <a:rPr lang="en-US" altLang="en-US" sz="3000" b="1" dirty="0">
                <a:latin typeface="Century Gothic" panose="020B0502020202020204" pitchFamily="34" charset="0"/>
              </a:rPr>
              <a:t>			(January and June)</a:t>
            </a:r>
          </a:p>
          <a:p>
            <a:pPr lvl="5">
              <a:lnSpc>
                <a:spcPct val="90000"/>
              </a:lnSpc>
              <a:buFont typeface="Wingdings" panose="05000000000000000000" pitchFamily="2" charset="2"/>
              <a:buChar char="v"/>
            </a:pPr>
            <a:r>
              <a:rPr lang="en-US" altLang="en-US" sz="3000" b="1" dirty="0">
                <a:latin typeface="Century Gothic"/>
              </a:rPr>
              <a:t>20 minute Fall Conference (mandatory, sign up genius)</a:t>
            </a:r>
          </a:p>
          <a:p>
            <a:pPr lvl="5">
              <a:lnSpc>
                <a:spcPct val="90000"/>
              </a:lnSpc>
              <a:buFont typeface="Wingdings" panose="05000000000000000000" pitchFamily="2" charset="2"/>
              <a:buChar char="v"/>
            </a:pPr>
            <a:r>
              <a:rPr lang="en-US" altLang="en-US" sz="3000" b="1" dirty="0">
                <a:latin typeface="Century Gothic" panose="020B0502020202020204" pitchFamily="34" charset="0"/>
              </a:rPr>
              <a:t>20 minute Spring Conference (mandatory)</a:t>
            </a:r>
          </a:p>
          <a:p>
            <a:pPr marL="1554480" lvl="5" indent="0">
              <a:lnSpc>
                <a:spcPct val="90000"/>
              </a:lnSpc>
              <a:buNone/>
            </a:pPr>
            <a:endParaRPr lang="en-US" altLang="en-US" sz="3000" b="1" dirty="0">
              <a:latin typeface="Century Gothic" panose="020B0502020202020204" pitchFamily="34" charset="0"/>
            </a:endParaRPr>
          </a:p>
          <a:p>
            <a:pPr marL="0" indent="0" eaLnBrk="1" hangingPunct="1">
              <a:lnSpc>
                <a:spcPct val="90000"/>
              </a:lnSpc>
              <a:buNone/>
            </a:pPr>
            <a:endParaRPr lang="en-US" altLang="en-US" sz="2800" b="1" dirty="0">
              <a:latin typeface="Century Gothic" panose="020B0502020202020204" pitchFamily="34" charset="0"/>
            </a:endParaRPr>
          </a:p>
        </p:txBody>
      </p:sp>
      <p:sp>
        <p:nvSpPr>
          <p:cNvPr id="9219" name="Rectangle 2"/>
          <p:cNvSpPr>
            <a:spLocks noGrp="1" noChangeArrowheads="1"/>
          </p:cNvSpPr>
          <p:nvPr>
            <p:ph type="title"/>
          </p:nvPr>
        </p:nvSpPr>
        <p:spPr/>
        <p:txBody>
          <a:bodyPr/>
          <a:lstStyle/>
          <a:p>
            <a:pPr eaLnBrk="1" hangingPunct="1"/>
            <a:r>
              <a:rPr lang="en-US" altLang="en-US" b="1" u="sng" dirty="0">
                <a:latin typeface="Century Gothic" panose="020B0502020202020204" pitchFamily="34" charset="0"/>
              </a:rPr>
              <a:t>4</a:t>
            </a:r>
            <a:r>
              <a:rPr lang="en-US" altLang="en-US" b="1" u="sng" baseline="30000" dirty="0">
                <a:latin typeface="Century Gothic" panose="020B0502020202020204" pitchFamily="34" charset="0"/>
              </a:rPr>
              <a:t>th</a:t>
            </a:r>
            <a:r>
              <a:rPr lang="en-US" altLang="en-US" b="1" u="sng" dirty="0">
                <a:latin typeface="Century Gothic" panose="020B0502020202020204" pitchFamily="34" charset="0"/>
              </a:rPr>
              <a:t> Grade = CHANGE</a:t>
            </a:r>
            <a:endParaRPr lang="en-US" altLang="en-US" b="1" dirty="0">
              <a:latin typeface="Century Gothic" panose="020B0502020202020204" pitchFamily="34" charset="0"/>
            </a:endParaRPr>
          </a:p>
        </p:txBody>
      </p:sp>
      <p:pic>
        <p:nvPicPr>
          <p:cNvPr id="9220"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1438" y="533400"/>
            <a:ext cx="962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533400"/>
            <a:ext cx="962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0396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pPr eaLnBrk="1" hangingPunct="1"/>
            <a:r>
              <a:rPr lang="en-US" altLang="en-US" b="1" u="sng" dirty="0">
                <a:latin typeface="Century Gothic" panose="020B0502020202020204" pitchFamily="34" charset="0"/>
              </a:rPr>
              <a:t>4</a:t>
            </a:r>
            <a:r>
              <a:rPr lang="en-US" altLang="en-US" b="1" u="sng" baseline="30000" dirty="0">
                <a:latin typeface="Century Gothic" panose="020B0502020202020204" pitchFamily="34" charset="0"/>
              </a:rPr>
              <a:t>th</a:t>
            </a:r>
            <a:r>
              <a:rPr lang="en-US" altLang="en-US" b="1" u="sng" dirty="0">
                <a:latin typeface="Century Gothic" panose="020B0502020202020204" pitchFamily="34" charset="0"/>
              </a:rPr>
              <a:t> Grade Curriculum </a:t>
            </a:r>
            <a:endParaRPr lang="en-US" altLang="en-US" dirty="0">
              <a:latin typeface="Century Gothic" panose="020B0502020202020204" pitchFamily="34" charset="0"/>
            </a:endParaRPr>
          </a:p>
        </p:txBody>
      </p:sp>
      <p:sp>
        <p:nvSpPr>
          <p:cNvPr id="14338" name="Rectangle 3"/>
          <p:cNvSpPr>
            <a:spLocks noGrp="1" noChangeArrowheads="1"/>
          </p:cNvSpPr>
          <p:nvPr>
            <p:ph idx="1"/>
          </p:nvPr>
        </p:nvSpPr>
        <p:spPr>
          <a:xfrm>
            <a:off x="609600" y="1828800"/>
            <a:ext cx="7772400" cy="4572000"/>
          </a:xfrm>
        </p:spPr>
        <p:txBody>
          <a:bodyPr vert="horz" lIns="91440" tIns="45720" rIns="91440" bIns="45720" rtlCol="0" anchor="t">
            <a:normAutofit/>
          </a:bodyPr>
          <a:lstStyle/>
          <a:p>
            <a:pPr eaLnBrk="1" hangingPunct="1">
              <a:lnSpc>
                <a:spcPct val="90000"/>
              </a:lnSpc>
              <a:buFontTx/>
              <a:buNone/>
            </a:pPr>
            <a:r>
              <a:rPr lang="en-US" altLang="en-US" b="1" u="sng" dirty="0">
                <a:latin typeface="Century Gothic" panose="020B0502020202020204" pitchFamily="34" charset="0"/>
              </a:rPr>
              <a:t>Language Arts</a:t>
            </a:r>
          </a:p>
          <a:p>
            <a:pPr eaLnBrk="1" hangingPunct="1">
              <a:lnSpc>
                <a:spcPct val="90000"/>
              </a:lnSpc>
            </a:pPr>
            <a:r>
              <a:rPr lang="en-US" altLang="en-US" b="1" u="sng" dirty="0">
                <a:latin typeface="Century Gothic" panose="020B0502020202020204" pitchFamily="34" charset="0"/>
              </a:rPr>
              <a:t>Reading</a:t>
            </a:r>
            <a:r>
              <a:rPr lang="en-US" altLang="en-US" b="1" dirty="0">
                <a:latin typeface="Century Gothic" panose="020B0502020202020204" pitchFamily="34" charset="0"/>
              </a:rPr>
              <a:t>- Reader’s Workshop</a:t>
            </a:r>
          </a:p>
          <a:p>
            <a:pPr lvl="1" eaLnBrk="1" hangingPunct="1">
              <a:lnSpc>
                <a:spcPct val="90000"/>
              </a:lnSpc>
            </a:pPr>
            <a:r>
              <a:rPr lang="en-US" altLang="en-US" sz="1800" b="1" dirty="0">
                <a:latin typeface="Century Gothic" panose="020B0502020202020204" pitchFamily="34" charset="0"/>
              </a:rPr>
              <a:t>Focus on Reading to Learn</a:t>
            </a:r>
          </a:p>
          <a:p>
            <a:pPr lvl="1">
              <a:lnSpc>
                <a:spcPct val="90000"/>
              </a:lnSpc>
            </a:pPr>
            <a:r>
              <a:rPr lang="en-US" altLang="en-US" sz="1800" b="1" dirty="0">
                <a:latin typeface="Century Gothic"/>
              </a:rPr>
              <a:t>Historical Fiction, Realistic Fiction, Expository Nonfiction, Narrative Nonfiction, Poetry and Biographies</a:t>
            </a:r>
          </a:p>
          <a:p>
            <a:pPr lvl="1" eaLnBrk="1" hangingPunct="1">
              <a:lnSpc>
                <a:spcPct val="90000"/>
              </a:lnSpc>
            </a:pPr>
            <a:r>
              <a:rPr lang="en-US" altLang="en-US" sz="1800" b="1" dirty="0">
                <a:latin typeface="Century Gothic" panose="020B0502020202020204" pitchFamily="34" charset="0"/>
              </a:rPr>
              <a:t>Assessment</a:t>
            </a:r>
          </a:p>
          <a:p>
            <a:pPr lvl="2" eaLnBrk="1" hangingPunct="1">
              <a:lnSpc>
                <a:spcPct val="90000"/>
              </a:lnSpc>
            </a:pPr>
            <a:r>
              <a:rPr lang="en-US" altLang="en-US" b="1" dirty="0">
                <a:latin typeface="Century Gothic" panose="020B0502020202020204" pitchFamily="34" charset="0"/>
              </a:rPr>
              <a:t>Projects</a:t>
            </a:r>
          </a:p>
          <a:p>
            <a:pPr lvl="3">
              <a:lnSpc>
                <a:spcPct val="90000"/>
              </a:lnSpc>
            </a:pPr>
            <a:r>
              <a:rPr lang="en-US" altLang="en-US" sz="1400" b="1" dirty="0">
                <a:latin typeface="Century Gothic"/>
              </a:rPr>
              <a:t>Literature Evaluations (typed and </a:t>
            </a:r>
            <a:r>
              <a:rPr lang="en-US" altLang="en-US" sz="1800" b="1" u="sng" dirty="0">
                <a:latin typeface="Century Gothic"/>
              </a:rPr>
              <a:t>done in class</a:t>
            </a:r>
            <a:r>
              <a:rPr lang="en-US" altLang="en-US" sz="1400" b="1" dirty="0">
                <a:latin typeface="Century Gothic"/>
              </a:rPr>
              <a:t>)</a:t>
            </a:r>
          </a:p>
          <a:p>
            <a:pPr lvl="4" eaLnBrk="1" hangingPunct="1">
              <a:lnSpc>
                <a:spcPct val="90000"/>
              </a:lnSpc>
            </a:pPr>
            <a:r>
              <a:rPr lang="en-US" altLang="en-US" sz="1400" b="1" dirty="0">
                <a:latin typeface="Century Gothic" panose="020B0502020202020204" pitchFamily="34" charset="0"/>
              </a:rPr>
              <a:t>Non-fiction and Fiction</a:t>
            </a:r>
          </a:p>
          <a:p>
            <a:pPr lvl="3" eaLnBrk="1" hangingPunct="1">
              <a:lnSpc>
                <a:spcPct val="90000"/>
              </a:lnSpc>
            </a:pPr>
            <a:r>
              <a:rPr lang="en-US" altLang="en-US" sz="1400" b="1" dirty="0">
                <a:latin typeface="Century Gothic" panose="020B0502020202020204" pitchFamily="34" charset="0"/>
              </a:rPr>
              <a:t>Shares (in class)</a:t>
            </a:r>
          </a:p>
          <a:p>
            <a:pPr lvl="3" eaLnBrk="1" hangingPunct="1">
              <a:lnSpc>
                <a:spcPct val="90000"/>
              </a:lnSpc>
            </a:pPr>
            <a:r>
              <a:rPr lang="en-US" altLang="en-US" sz="1400" b="1" dirty="0">
                <a:latin typeface="Century Gothic" panose="020B0502020202020204" pitchFamily="34" charset="0"/>
              </a:rPr>
              <a:t>Post-It Note Quizzes</a:t>
            </a:r>
            <a:endParaRPr lang="en-US" altLang="en-US" b="1" dirty="0">
              <a:latin typeface="Century Gothic" panose="020B0502020202020204" pitchFamily="34" charset="0"/>
            </a:endParaRPr>
          </a:p>
          <a:p>
            <a:pPr lvl="1" eaLnBrk="1" hangingPunct="1">
              <a:lnSpc>
                <a:spcPct val="90000"/>
              </a:lnSpc>
            </a:pPr>
            <a:r>
              <a:rPr lang="en-US" altLang="en-US" sz="1800" b="1" dirty="0">
                <a:latin typeface="Century Gothic" panose="020B0502020202020204" pitchFamily="34" charset="0"/>
              </a:rPr>
              <a:t>Book Contract</a:t>
            </a:r>
          </a:p>
          <a:p>
            <a:pPr lvl="1" eaLnBrk="1" hangingPunct="1">
              <a:lnSpc>
                <a:spcPct val="90000"/>
              </a:lnSpc>
            </a:pPr>
            <a:endParaRPr lang="en-US" altLang="en-US" b="1" dirty="0">
              <a:latin typeface="Century Gothic" panose="020B0502020202020204" pitchFamily="34" charset="0"/>
            </a:endParaRPr>
          </a:p>
        </p:txBody>
      </p:sp>
      <p:pic>
        <p:nvPicPr>
          <p:cNvPr id="14340" name="Picture 6" descr="C:\Users\Staff\AppData\Local\Microsoft\Windows\Temporary Internet Files\Content.IE5\OX3B8NTA\MC900440424[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66183" y="4281399"/>
            <a:ext cx="2311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7" descr="C:\Users\Staff\AppData\Local\Microsoft\Windows\Temporary Internet Files\Content.IE5\K4UT33GM\MC90043799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685800"/>
            <a:ext cx="936625"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1"/>
          <p:cNvSpPr>
            <a:spLocks noGrp="1"/>
          </p:cNvSpPr>
          <p:nvPr>
            <p:ph type="title"/>
          </p:nvPr>
        </p:nvSpPr>
        <p:spPr/>
        <p:txBody>
          <a:bodyPr/>
          <a:lstStyle/>
          <a:p>
            <a:pPr eaLnBrk="1" hangingPunct="1"/>
            <a:r>
              <a:rPr lang="en-US" altLang="en-US" b="1" u="sng" dirty="0">
                <a:latin typeface="Century Gothic" panose="020B0502020202020204" pitchFamily="34" charset="0"/>
              </a:rPr>
              <a:t>4</a:t>
            </a:r>
            <a:r>
              <a:rPr lang="en-US" altLang="en-US" b="1" u="sng" baseline="30000" dirty="0">
                <a:latin typeface="Century Gothic" panose="020B0502020202020204" pitchFamily="34" charset="0"/>
              </a:rPr>
              <a:t>th</a:t>
            </a:r>
            <a:r>
              <a:rPr lang="en-US" altLang="en-US" b="1" u="sng" dirty="0">
                <a:latin typeface="Century Gothic" panose="020B0502020202020204" pitchFamily="34" charset="0"/>
              </a:rPr>
              <a:t> Grade Curriculum </a:t>
            </a:r>
            <a:endParaRPr lang="en-US" altLang="en-US" dirty="0"/>
          </a:p>
        </p:txBody>
      </p:sp>
      <p:sp>
        <p:nvSpPr>
          <p:cNvPr id="15362" name="Content Placeholder 4"/>
          <p:cNvSpPr>
            <a:spLocks noGrp="1"/>
          </p:cNvSpPr>
          <p:nvPr>
            <p:ph idx="1"/>
          </p:nvPr>
        </p:nvSpPr>
        <p:spPr>
          <a:xfrm>
            <a:off x="228600" y="1419225"/>
            <a:ext cx="8763000" cy="4816703"/>
          </a:xfrm>
        </p:spPr>
        <p:txBody>
          <a:bodyPr vert="horz" wrap="square" lIns="91440" tIns="45720" rIns="91440" bIns="45720" rtlCol="0" anchor="t">
            <a:spAutoFit/>
          </a:bodyPr>
          <a:lstStyle/>
          <a:p>
            <a:pPr eaLnBrk="1" hangingPunct="1">
              <a:lnSpc>
                <a:spcPct val="90000"/>
              </a:lnSpc>
            </a:pPr>
            <a:r>
              <a:rPr lang="en-US" altLang="en-US" b="1" u="sng" dirty="0">
                <a:latin typeface="Century Gothic" panose="020B0502020202020204" pitchFamily="34" charset="0"/>
              </a:rPr>
              <a:t>Writing</a:t>
            </a:r>
            <a:r>
              <a:rPr lang="en-US" altLang="en-US" b="1" dirty="0">
                <a:latin typeface="Century Gothic" panose="020B0502020202020204" pitchFamily="34" charset="0"/>
              </a:rPr>
              <a:t>- Writer’s Workshop-Students explore themes, character development, author’s craft, audience, and writing for a purpose</a:t>
            </a:r>
          </a:p>
          <a:p>
            <a:pPr lvl="1" eaLnBrk="1" hangingPunct="1">
              <a:lnSpc>
                <a:spcPct val="90000"/>
              </a:lnSpc>
            </a:pPr>
            <a:r>
              <a:rPr lang="en-US" altLang="en-US" sz="1600" b="1" dirty="0">
                <a:latin typeface="Century Gothic"/>
              </a:rPr>
              <a:t>Paragraph Writing</a:t>
            </a:r>
          </a:p>
          <a:p>
            <a:pPr lvl="1" eaLnBrk="1" hangingPunct="1">
              <a:lnSpc>
                <a:spcPct val="90000"/>
              </a:lnSpc>
            </a:pPr>
            <a:r>
              <a:rPr lang="en-US" altLang="en-US" sz="1600" b="1" dirty="0">
                <a:latin typeface="Century Gothic" panose="020B0502020202020204" pitchFamily="34" charset="0"/>
              </a:rPr>
              <a:t>Narrative Writing</a:t>
            </a:r>
          </a:p>
          <a:p>
            <a:pPr lvl="1" eaLnBrk="1" hangingPunct="1">
              <a:lnSpc>
                <a:spcPct val="90000"/>
              </a:lnSpc>
            </a:pPr>
            <a:r>
              <a:rPr lang="en-US" altLang="en-US" sz="1600" b="1" dirty="0">
                <a:latin typeface="Century Gothic" panose="020B0502020202020204" pitchFamily="34" charset="0"/>
              </a:rPr>
              <a:t>Informational Writing</a:t>
            </a:r>
          </a:p>
          <a:p>
            <a:pPr lvl="1" eaLnBrk="1" hangingPunct="1">
              <a:lnSpc>
                <a:spcPct val="90000"/>
              </a:lnSpc>
            </a:pPr>
            <a:r>
              <a:rPr lang="en-US" altLang="en-US" sz="1600" b="1" dirty="0">
                <a:latin typeface="Century Gothic" panose="020B0502020202020204" pitchFamily="34" charset="0"/>
              </a:rPr>
              <a:t>Opinion Writing</a:t>
            </a:r>
          </a:p>
          <a:p>
            <a:pPr lvl="1">
              <a:lnSpc>
                <a:spcPct val="90000"/>
              </a:lnSpc>
            </a:pPr>
            <a:r>
              <a:rPr lang="en-US" b="1" dirty="0">
                <a:latin typeface="Century Gothic"/>
              </a:rPr>
              <a:t>Poetry</a:t>
            </a:r>
            <a:endParaRPr lang="en-US" altLang="en-US" b="1" dirty="0">
              <a:latin typeface="Century Gothic"/>
            </a:endParaRPr>
          </a:p>
          <a:p>
            <a:pPr>
              <a:lnSpc>
                <a:spcPct val="90000"/>
              </a:lnSpc>
            </a:pPr>
            <a:r>
              <a:rPr lang="en-US" altLang="en-US" b="1" u="sng" dirty="0">
                <a:latin typeface="Century Gothic"/>
              </a:rPr>
              <a:t>Word Study</a:t>
            </a:r>
            <a:r>
              <a:rPr lang="en-US" altLang="en-US" b="1" dirty="0">
                <a:latin typeface="Century Gothic"/>
              </a:rPr>
              <a:t> </a:t>
            </a:r>
            <a:endParaRPr lang="en-US" altLang="en-US" b="1" dirty="0">
              <a:latin typeface="Century Gothic" panose="020B0502020202020204" pitchFamily="34" charset="0"/>
            </a:endParaRPr>
          </a:p>
          <a:p>
            <a:pPr lvl="1">
              <a:lnSpc>
                <a:spcPct val="90000"/>
              </a:lnSpc>
            </a:pPr>
            <a:r>
              <a:rPr lang="en-US" altLang="en-US" b="1" dirty="0">
                <a:latin typeface="Century Gothic"/>
              </a:rPr>
              <a:t>Word Patterns, Vocabulary, Word Puzzles</a:t>
            </a:r>
          </a:p>
          <a:p>
            <a:pPr lvl="1">
              <a:lnSpc>
                <a:spcPct val="90000"/>
              </a:lnSpc>
            </a:pPr>
            <a:r>
              <a:rPr lang="en-US" altLang="en-US" sz="1800" b="1" u="sng" dirty="0">
                <a:latin typeface="Century Gothic" panose="020B0502020202020204" pitchFamily="34" charset="0"/>
              </a:rPr>
              <a:t>Grammar</a:t>
            </a:r>
          </a:p>
          <a:p>
            <a:pPr lvl="2">
              <a:lnSpc>
                <a:spcPct val="90000"/>
              </a:lnSpc>
            </a:pPr>
            <a:r>
              <a:rPr lang="en-US" altLang="en-US" sz="1600" b="1" dirty="0">
                <a:latin typeface="Century Gothic" panose="020B0502020202020204" pitchFamily="34" charset="0"/>
              </a:rPr>
              <a:t>Punctuating titles and dialogue correctly and use punctuation for effect</a:t>
            </a:r>
          </a:p>
          <a:p>
            <a:pPr lvl="2">
              <a:lnSpc>
                <a:spcPct val="90000"/>
              </a:lnSpc>
            </a:pPr>
            <a:r>
              <a:rPr lang="en-US" altLang="en-US" sz="1600" b="1" dirty="0">
                <a:latin typeface="Century Gothic" panose="020B0502020202020204" pitchFamily="34" charset="0"/>
              </a:rPr>
              <a:t>Comparative and superlative adjectives and adverbs (-</a:t>
            </a:r>
            <a:r>
              <a:rPr lang="en-US" altLang="en-US" sz="1600" b="1" dirty="0" err="1">
                <a:latin typeface="Century Gothic" panose="020B0502020202020204" pitchFamily="34" charset="0"/>
              </a:rPr>
              <a:t>er</a:t>
            </a:r>
            <a:r>
              <a:rPr lang="en-US" altLang="en-US" sz="1600" b="1" dirty="0">
                <a:latin typeface="Century Gothic" panose="020B0502020202020204" pitchFamily="34" charset="0"/>
              </a:rPr>
              <a:t>, -</a:t>
            </a:r>
            <a:r>
              <a:rPr lang="en-US" altLang="en-US" sz="1600" b="1" dirty="0" err="1">
                <a:latin typeface="Century Gothic" panose="020B0502020202020204" pitchFamily="34" charset="0"/>
              </a:rPr>
              <a:t>est</a:t>
            </a:r>
            <a:r>
              <a:rPr lang="en-US" altLang="en-US" sz="1600" b="1" dirty="0">
                <a:latin typeface="Century Gothic" panose="020B0502020202020204" pitchFamily="34" charset="0"/>
              </a:rPr>
              <a:t>)</a:t>
            </a:r>
          </a:p>
          <a:p>
            <a:pPr lvl="2">
              <a:lnSpc>
                <a:spcPct val="90000"/>
              </a:lnSpc>
            </a:pPr>
            <a:r>
              <a:rPr lang="en-US" altLang="en-US" sz="1600" b="1" dirty="0">
                <a:latin typeface="Century Gothic" panose="020B0502020202020204" pitchFamily="34" charset="0"/>
              </a:rPr>
              <a:t>Writing complete sentences</a:t>
            </a:r>
          </a:p>
          <a:p>
            <a:pPr lvl="2">
              <a:lnSpc>
                <a:spcPct val="90000"/>
              </a:lnSpc>
            </a:pPr>
            <a:endParaRPr lang="en-US" altLang="en-US" b="1" dirty="0">
              <a:latin typeface="Century Gothic" panose="020B0502020202020204" pitchFamily="34" charset="0"/>
            </a:endParaRPr>
          </a:p>
        </p:txBody>
      </p:sp>
      <p:pic>
        <p:nvPicPr>
          <p:cNvPr id="15364"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381000"/>
            <a:ext cx="11430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600" y="457200"/>
            <a:ext cx="11430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pPr eaLnBrk="1" hangingPunct="1"/>
            <a:r>
              <a:rPr lang="en-US" altLang="en-US" b="1" u="sng" dirty="0">
                <a:latin typeface="Century Gothic" panose="020B0502020202020204" pitchFamily="34" charset="0"/>
              </a:rPr>
              <a:t>4</a:t>
            </a:r>
            <a:r>
              <a:rPr lang="en-US" altLang="en-US" b="1" u="sng" baseline="30000" dirty="0">
                <a:latin typeface="Century Gothic" panose="020B0502020202020204" pitchFamily="34" charset="0"/>
              </a:rPr>
              <a:t>th</a:t>
            </a:r>
            <a:r>
              <a:rPr lang="en-US" altLang="en-US" b="1" u="sng" dirty="0">
                <a:latin typeface="Century Gothic" panose="020B0502020202020204" pitchFamily="34" charset="0"/>
              </a:rPr>
              <a:t> Grade Curriculum </a:t>
            </a:r>
            <a:endParaRPr lang="en-US" altLang="en-US" b="1" u="sng" dirty="0">
              <a:latin typeface="Comic Sans MS" panose="030F0702030302020204" pitchFamily="66" charset="0"/>
            </a:endParaRPr>
          </a:p>
        </p:txBody>
      </p:sp>
      <p:sp>
        <p:nvSpPr>
          <p:cNvPr id="16386" name="Rectangle 4"/>
          <p:cNvSpPr>
            <a:spLocks noGrp="1" noChangeArrowheads="1"/>
          </p:cNvSpPr>
          <p:nvPr>
            <p:ph idx="1"/>
          </p:nvPr>
        </p:nvSpPr>
        <p:spPr>
          <a:xfrm>
            <a:off x="609600" y="1328058"/>
            <a:ext cx="8001000" cy="5377542"/>
          </a:xfrm>
        </p:spPr>
        <p:txBody>
          <a:bodyPr vert="horz" lIns="91440" tIns="45720" rIns="91440" bIns="45720" rtlCol="0" anchor="t">
            <a:normAutofit/>
          </a:bodyPr>
          <a:lstStyle/>
          <a:p>
            <a:pPr eaLnBrk="1" hangingPunct="1">
              <a:lnSpc>
                <a:spcPct val="90000"/>
              </a:lnSpc>
              <a:buFontTx/>
              <a:buNone/>
            </a:pPr>
            <a:r>
              <a:rPr lang="en-US" altLang="en-US" sz="3000" b="1" u="sng" dirty="0">
                <a:latin typeface="Century Gothic" panose="020B0502020202020204" pitchFamily="34" charset="0"/>
              </a:rPr>
              <a:t>Math</a:t>
            </a:r>
          </a:p>
          <a:p>
            <a:pPr eaLnBrk="1" hangingPunct="1">
              <a:lnSpc>
                <a:spcPct val="90000"/>
              </a:lnSpc>
            </a:pPr>
            <a:r>
              <a:rPr lang="en-US" altLang="en-US" b="1" u="sng" dirty="0">
                <a:latin typeface="Century Gothic"/>
              </a:rPr>
              <a:t>Math Expressions</a:t>
            </a:r>
            <a:endParaRPr lang="en-US" altLang="en-US" b="1" dirty="0">
              <a:latin typeface="Century Gothic"/>
            </a:endParaRPr>
          </a:p>
          <a:p>
            <a:pPr eaLnBrk="1" hangingPunct="1">
              <a:lnSpc>
                <a:spcPct val="90000"/>
              </a:lnSpc>
            </a:pPr>
            <a:r>
              <a:rPr lang="en-US" altLang="en-US" b="1" dirty="0">
                <a:latin typeface="Century Gothic" panose="020B0502020202020204" pitchFamily="34" charset="0"/>
              </a:rPr>
              <a:t>Place Value, Addition, Subtraction, Multiplication, Division, Multi-Step Word Problems, Fractions, Decimals, Measurement and Geometry</a:t>
            </a:r>
            <a:endParaRPr lang="en-US" altLang="en-US" b="1">
              <a:latin typeface="Century Gothic" panose="020B0502020202020204" pitchFamily="34" charset="0"/>
            </a:endParaRPr>
          </a:p>
          <a:p>
            <a:pPr>
              <a:lnSpc>
                <a:spcPct val="90000"/>
              </a:lnSpc>
            </a:pPr>
            <a:r>
              <a:rPr lang="en-US" altLang="en-US" b="1" dirty="0">
                <a:latin typeface="Century Gothic"/>
              </a:rPr>
              <a:t>Showing models, multiple strategies and writing an explanation are some of our expectations.  </a:t>
            </a:r>
          </a:p>
          <a:p>
            <a:pPr>
              <a:lnSpc>
                <a:spcPct val="90000"/>
              </a:lnSpc>
            </a:pPr>
            <a:r>
              <a:rPr lang="en-US" altLang="en-US" b="1" dirty="0">
                <a:latin typeface="Century Gothic"/>
              </a:rPr>
              <a:t>Students need to know ALL math facts FLUENTLY! Please purchase  or make flashcards 0 - 12 in all operations.</a:t>
            </a:r>
            <a:endParaRPr lang="en-US" altLang="en-US" b="1" dirty="0">
              <a:latin typeface="Century Gothic" panose="020B0502020202020204" pitchFamily="34" charset="0"/>
            </a:endParaRPr>
          </a:p>
          <a:p>
            <a:pPr eaLnBrk="1" hangingPunct="1">
              <a:lnSpc>
                <a:spcPct val="90000"/>
              </a:lnSpc>
            </a:pPr>
            <a:r>
              <a:rPr lang="en-US" altLang="en-US" b="1" dirty="0">
                <a:latin typeface="Century Gothic"/>
              </a:rPr>
              <a:t>Homework occasionally</a:t>
            </a:r>
          </a:p>
          <a:p>
            <a:pPr eaLnBrk="1" hangingPunct="1">
              <a:lnSpc>
                <a:spcPct val="90000"/>
              </a:lnSpc>
              <a:buFontTx/>
              <a:buNone/>
            </a:pPr>
            <a:r>
              <a:rPr lang="en-US" altLang="en-US" sz="3000" b="1" u="sng" dirty="0">
                <a:latin typeface="Century Gothic" panose="020B0502020202020204" pitchFamily="34" charset="0"/>
              </a:rPr>
              <a:t>Science</a:t>
            </a:r>
          </a:p>
          <a:p>
            <a:pPr eaLnBrk="1" hangingPunct="1">
              <a:lnSpc>
                <a:spcPct val="90000"/>
              </a:lnSpc>
            </a:pPr>
            <a:r>
              <a:rPr lang="en-US" altLang="en-US" b="1" dirty="0">
                <a:latin typeface="Century Gothic" panose="020B0502020202020204" pitchFamily="34" charset="0"/>
              </a:rPr>
              <a:t>Measurement</a:t>
            </a:r>
            <a:r>
              <a:rPr lang="en-US" altLang="en-US" dirty="0">
                <a:latin typeface="Century Gothic" panose="020B0502020202020204" pitchFamily="34" charset="0"/>
              </a:rPr>
              <a:t>,</a:t>
            </a:r>
            <a:r>
              <a:rPr lang="en-US" altLang="en-US" b="1" dirty="0">
                <a:latin typeface="Century Gothic" panose="020B0502020202020204" pitchFamily="34" charset="0"/>
              </a:rPr>
              <a:t> Earth, Energy, Plants and Animals, Waves and Information transfer</a:t>
            </a:r>
          </a:p>
        </p:txBody>
      </p:sp>
      <p:pic>
        <p:nvPicPr>
          <p:cNvPr id="16388"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838200"/>
            <a:ext cx="1492250" cy="138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itle 1"/>
          <p:cNvSpPr>
            <a:spLocks noGrp="1"/>
          </p:cNvSpPr>
          <p:nvPr>
            <p:ph type="title"/>
          </p:nvPr>
        </p:nvSpPr>
        <p:spPr/>
        <p:txBody>
          <a:bodyPr/>
          <a:lstStyle/>
          <a:p>
            <a:pPr eaLnBrk="1" hangingPunct="1"/>
            <a:r>
              <a:rPr lang="en-US" altLang="en-US" b="1" u="sng" dirty="0">
                <a:latin typeface="Century Gothic" panose="020B0502020202020204" pitchFamily="34" charset="0"/>
              </a:rPr>
              <a:t>4</a:t>
            </a:r>
            <a:r>
              <a:rPr lang="en-US" altLang="en-US" b="1" u="sng" baseline="30000" dirty="0">
                <a:latin typeface="Century Gothic" panose="020B0502020202020204" pitchFamily="34" charset="0"/>
              </a:rPr>
              <a:t>th</a:t>
            </a:r>
            <a:r>
              <a:rPr lang="en-US" altLang="en-US" b="1" u="sng" dirty="0">
                <a:latin typeface="Century Gothic" panose="020B0502020202020204" pitchFamily="34" charset="0"/>
              </a:rPr>
              <a:t> Grade Curriculum </a:t>
            </a:r>
            <a:endParaRPr lang="en-US" altLang="en-US" dirty="0"/>
          </a:p>
        </p:txBody>
      </p:sp>
      <p:sp>
        <p:nvSpPr>
          <p:cNvPr id="3" name="Content Placeholder 2"/>
          <p:cNvSpPr>
            <a:spLocks noGrp="1"/>
          </p:cNvSpPr>
          <p:nvPr>
            <p:ph idx="1"/>
          </p:nvPr>
        </p:nvSpPr>
        <p:spPr>
          <a:xfrm>
            <a:off x="457200" y="1905000"/>
            <a:ext cx="8458200" cy="4724400"/>
          </a:xfrm>
        </p:spPr>
        <p:txBody>
          <a:bodyPr vert="horz" lIns="91440" tIns="45720" rIns="91440" bIns="45720" rtlCol="0" anchor="t">
            <a:normAutofit lnSpcReduction="10000"/>
          </a:bodyPr>
          <a:lstStyle/>
          <a:p>
            <a:pPr marL="274320" indent="-274320" eaLnBrk="1" fontAlgn="auto" hangingPunct="1">
              <a:lnSpc>
                <a:spcPct val="90000"/>
              </a:lnSpc>
              <a:spcAft>
                <a:spcPts val="0"/>
              </a:spcAft>
              <a:defRPr/>
            </a:pPr>
            <a:r>
              <a:rPr lang="en-US" sz="3000" b="1" u="sng" dirty="0">
                <a:latin typeface="Century Gothic" pitchFamily="34" charset="0"/>
              </a:rPr>
              <a:t>Social Studies</a:t>
            </a:r>
            <a:endParaRPr lang="en-US" sz="3000" dirty="0">
              <a:solidFill>
                <a:schemeClr val="tx1"/>
              </a:solidFill>
              <a:latin typeface="Century Gothic" pitchFamily="34" charset="0"/>
            </a:endParaRPr>
          </a:p>
          <a:p>
            <a:pPr lvl="1" indent="-274320" eaLnBrk="1" fontAlgn="auto" hangingPunct="1">
              <a:lnSpc>
                <a:spcPct val="90000"/>
              </a:lnSpc>
              <a:spcAft>
                <a:spcPts val="0"/>
              </a:spcAft>
              <a:buFont typeface="Arial" charset="0"/>
              <a:buChar char="•"/>
              <a:defRPr/>
            </a:pPr>
            <a:r>
              <a:rPr lang="en-US" sz="3000" b="1" dirty="0">
                <a:latin typeface="Century Gothic" pitchFamily="34" charset="0"/>
              </a:rPr>
              <a:t>Economics</a:t>
            </a:r>
            <a:endParaRPr lang="en-US" sz="3000" dirty="0">
              <a:solidFill>
                <a:schemeClr val="tx1"/>
              </a:solidFill>
              <a:latin typeface="Century Gothic" pitchFamily="34" charset="0"/>
            </a:endParaRPr>
          </a:p>
          <a:p>
            <a:pPr lvl="1" indent="-274320" eaLnBrk="1" fontAlgn="auto" hangingPunct="1">
              <a:lnSpc>
                <a:spcPct val="90000"/>
              </a:lnSpc>
              <a:spcAft>
                <a:spcPts val="0"/>
              </a:spcAft>
              <a:buFont typeface="Arial" charset="0"/>
              <a:buChar char="•"/>
              <a:defRPr/>
            </a:pPr>
            <a:r>
              <a:rPr lang="en-US" sz="3000" b="1" dirty="0">
                <a:latin typeface="Century Gothic" pitchFamily="34" charset="0"/>
              </a:rPr>
              <a:t>History</a:t>
            </a:r>
            <a:endParaRPr lang="en-US" sz="3000" dirty="0">
              <a:solidFill>
                <a:schemeClr val="tx1"/>
              </a:solidFill>
              <a:latin typeface="Century Gothic" pitchFamily="34" charset="0"/>
            </a:endParaRPr>
          </a:p>
          <a:p>
            <a:pPr lvl="1" indent="-274320" eaLnBrk="1" fontAlgn="auto" hangingPunct="1">
              <a:lnSpc>
                <a:spcPct val="90000"/>
              </a:lnSpc>
              <a:spcAft>
                <a:spcPts val="0"/>
              </a:spcAft>
              <a:buFont typeface="Arial" charset="0"/>
              <a:buChar char="•"/>
              <a:defRPr/>
            </a:pPr>
            <a:r>
              <a:rPr lang="en-US" sz="3000" b="1" dirty="0">
                <a:latin typeface="Century Gothic" pitchFamily="34" charset="0"/>
              </a:rPr>
              <a:t>Civics and Government</a:t>
            </a:r>
            <a:endParaRPr lang="en-US" sz="3000" dirty="0">
              <a:solidFill>
                <a:schemeClr val="tx1"/>
              </a:solidFill>
              <a:latin typeface="Century Gothic" pitchFamily="34" charset="0"/>
            </a:endParaRPr>
          </a:p>
          <a:p>
            <a:pPr lvl="1" indent="-274320" eaLnBrk="1" fontAlgn="auto" hangingPunct="1">
              <a:lnSpc>
                <a:spcPct val="90000"/>
              </a:lnSpc>
              <a:spcAft>
                <a:spcPts val="0"/>
              </a:spcAft>
              <a:buFont typeface="Arial" charset="0"/>
              <a:buChar char="•"/>
              <a:defRPr/>
            </a:pPr>
            <a:r>
              <a:rPr lang="en-US" sz="3000" b="1" dirty="0">
                <a:latin typeface="Century Gothic" pitchFamily="34" charset="0"/>
              </a:rPr>
              <a:t>Geography of the United States</a:t>
            </a:r>
            <a:endParaRPr lang="en-US" sz="3000" dirty="0">
              <a:solidFill>
                <a:schemeClr val="tx1"/>
              </a:solidFill>
              <a:latin typeface="Century Gothic" pitchFamily="34" charset="0"/>
            </a:endParaRPr>
          </a:p>
          <a:p>
            <a:pPr lvl="3" indent="-274320" eaLnBrk="1" fontAlgn="auto" hangingPunct="1">
              <a:lnSpc>
                <a:spcPct val="90000"/>
              </a:lnSpc>
              <a:spcAft>
                <a:spcPts val="0"/>
              </a:spcAft>
              <a:buFont typeface="Arial" charset="0"/>
              <a:buChar char="•"/>
              <a:defRPr/>
            </a:pPr>
            <a:r>
              <a:rPr lang="en-US" sz="2600" b="1" dirty="0">
                <a:latin typeface="Century Gothic" pitchFamily="34" charset="0"/>
              </a:rPr>
              <a:t>Students will learn ALL 50 states.  They have the opportunity to earn bonuses for knowing the capitals, and abbreviations.</a:t>
            </a:r>
            <a:endParaRPr lang="en-US" sz="2600" dirty="0">
              <a:solidFill>
                <a:schemeClr val="tx1"/>
              </a:solidFill>
              <a:latin typeface="Century Gothic" pitchFamily="34" charset="0"/>
            </a:endParaRPr>
          </a:p>
          <a:p>
            <a:pPr marL="274320" indent="-274320">
              <a:lnSpc>
                <a:spcPct val="90000"/>
              </a:lnSpc>
              <a:defRPr/>
            </a:pPr>
            <a:r>
              <a:rPr lang="en-US" sz="3000" b="1" u="sng" dirty="0">
                <a:latin typeface="Century Gothic" pitchFamily="34" charset="0"/>
              </a:rPr>
              <a:t>Technology</a:t>
            </a:r>
            <a:endParaRPr lang="en-US" sz="3000" dirty="0">
              <a:solidFill>
                <a:schemeClr val="tx1"/>
              </a:solidFill>
              <a:latin typeface="Century Gothic" pitchFamily="34" charset="0"/>
            </a:endParaRPr>
          </a:p>
          <a:p>
            <a:pPr lvl="2" eaLnBrk="1" fontAlgn="auto" hangingPunct="1">
              <a:lnSpc>
                <a:spcPct val="90000"/>
              </a:lnSpc>
              <a:spcAft>
                <a:spcPts val="0"/>
              </a:spcAft>
              <a:defRPr/>
            </a:pPr>
            <a:r>
              <a:rPr lang="en-US" sz="2200" b="1" dirty="0">
                <a:latin typeface="Century Gothic" pitchFamily="34" charset="0"/>
              </a:rPr>
              <a:t>Keyboarding Skills </a:t>
            </a:r>
            <a:endParaRPr lang="en-US" sz="2200" dirty="0">
              <a:solidFill>
                <a:schemeClr val="tx1"/>
              </a:solidFill>
              <a:latin typeface="Century Gothic" pitchFamily="34" charset="0"/>
            </a:endParaRPr>
          </a:p>
          <a:p>
            <a:pPr eaLnBrk="1" fontAlgn="auto" hangingPunct="1">
              <a:lnSpc>
                <a:spcPct val="90000"/>
              </a:lnSpc>
              <a:spcAft>
                <a:spcPts val="0"/>
              </a:spcAft>
              <a:defRPr/>
            </a:pPr>
            <a:endParaRPr lang="en-US" sz="2600" b="1" u="sng" dirty="0">
              <a:solidFill>
                <a:srgbClr val="404040"/>
              </a:solidFill>
              <a:latin typeface="Century Gothic" pitchFamily="34" charset="0"/>
            </a:endParaRPr>
          </a:p>
        </p:txBody>
      </p:sp>
      <p:pic>
        <p:nvPicPr>
          <p:cNvPr id="1741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1600200"/>
            <a:ext cx="1808163"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lstStyle/>
          <a:p>
            <a:pPr eaLnBrk="1" hangingPunct="1"/>
            <a:r>
              <a:rPr lang="en-US" altLang="en-US" b="1" u="sng" dirty="0">
                <a:latin typeface="Century Gothic" panose="020B0502020202020204" pitchFamily="34" charset="0"/>
              </a:rPr>
              <a:t>	</a:t>
            </a:r>
            <a:r>
              <a:rPr lang="en-US" altLang="en-US" b="1" dirty="0">
                <a:latin typeface="Century Gothic" panose="020B0502020202020204" pitchFamily="34" charset="0"/>
              </a:rPr>
              <a:t>		</a:t>
            </a:r>
            <a:r>
              <a:rPr lang="en-US" altLang="en-US" b="1" u="sng" dirty="0">
                <a:latin typeface="Century Gothic" panose="020B0502020202020204" pitchFamily="34" charset="0"/>
              </a:rPr>
              <a:t>Homework</a:t>
            </a:r>
            <a:endParaRPr lang="en-US" altLang="en-US" b="1" dirty="0">
              <a:latin typeface="Century Gothic" panose="020B0502020202020204" pitchFamily="34" charset="0"/>
            </a:endParaRPr>
          </a:p>
        </p:txBody>
      </p:sp>
      <p:sp>
        <p:nvSpPr>
          <p:cNvPr id="18434" name="Rectangle 3"/>
          <p:cNvSpPr>
            <a:spLocks noGrp="1" noChangeArrowheads="1"/>
          </p:cNvSpPr>
          <p:nvPr>
            <p:ph idx="1"/>
          </p:nvPr>
        </p:nvSpPr>
        <p:spPr>
          <a:xfrm>
            <a:off x="700088" y="2438400"/>
            <a:ext cx="7772400" cy="4114800"/>
          </a:xfrm>
        </p:spPr>
        <p:txBody>
          <a:bodyPr vert="horz" lIns="91440" tIns="45720" rIns="91440" bIns="45720" rtlCol="0" anchor="t">
            <a:normAutofit/>
          </a:bodyPr>
          <a:lstStyle/>
          <a:p>
            <a:pPr lvl="2" eaLnBrk="1" hangingPunct="1"/>
            <a:r>
              <a:rPr lang="en-US" altLang="en-US" sz="2600" b="1" dirty="0">
                <a:latin typeface="Century Gothic" panose="020B0502020202020204" pitchFamily="34" charset="0"/>
              </a:rPr>
              <a:t>Reading and practicing math facts should be done every night.</a:t>
            </a:r>
          </a:p>
          <a:p>
            <a:pPr lvl="2"/>
            <a:r>
              <a:rPr lang="en-US" altLang="en-US" sz="2600" b="1" dirty="0">
                <a:latin typeface="Century Gothic"/>
              </a:rPr>
              <a:t>Unfinished class work is considered homework (unless otherwise stated by me) and should have an HW next to it in the planner.</a:t>
            </a:r>
          </a:p>
          <a:p>
            <a:pPr marL="914400" lvl="2" indent="0" eaLnBrk="1" hangingPunct="1">
              <a:buNone/>
            </a:pPr>
            <a:endParaRPr lang="en-US" altLang="en-US" sz="2600" b="1" dirty="0">
              <a:latin typeface="Century Gothic" panose="020B0502020202020204" pitchFamily="34" charset="0"/>
            </a:endParaRPr>
          </a:p>
        </p:txBody>
      </p:sp>
      <p:pic>
        <p:nvPicPr>
          <p:cNvPr id="1843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53200" y="609600"/>
            <a:ext cx="1919288" cy="108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609600"/>
            <a:ext cx="1919288" cy="108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1CACE3"/>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564</TotalTime>
  <Words>966</Words>
  <Application>Microsoft Office PowerPoint</Application>
  <PresentationFormat>On-screen Show (4:3)</PresentationFormat>
  <Paragraphs>139</Paragraphs>
  <Slides>18</Slides>
  <Notes>16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8" baseType="lpstr">
      <vt:lpstr>Arial</vt:lpstr>
      <vt:lpstr>Calibri</vt:lpstr>
      <vt:lpstr>Century Gothic</vt:lpstr>
      <vt:lpstr>Comic Sans MS</vt:lpstr>
      <vt:lpstr>Symbol</vt:lpstr>
      <vt:lpstr>Times</vt:lpstr>
      <vt:lpstr>Wingdings</vt:lpstr>
      <vt:lpstr>Wingdings 3</vt:lpstr>
      <vt:lpstr>Wisp</vt:lpstr>
      <vt:lpstr>Document</vt:lpstr>
      <vt:lpstr>Welcome to Curriculum Night</vt:lpstr>
      <vt:lpstr>4th Grade = CHANGE</vt:lpstr>
      <vt:lpstr>4th Grade = CHANGE</vt:lpstr>
      <vt:lpstr>4th Grade = CHANGE</vt:lpstr>
      <vt:lpstr>4th Grade Curriculum </vt:lpstr>
      <vt:lpstr>4th Grade Curriculum </vt:lpstr>
      <vt:lpstr>4th Grade Curriculum </vt:lpstr>
      <vt:lpstr>4th Grade Curriculum </vt:lpstr>
      <vt:lpstr>   Homework</vt:lpstr>
      <vt:lpstr>Classroom Expectations</vt:lpstr>
      <vt:lpstr>Buckaroo System</vt:lpstr>
      <vt:lpstr>Buckaroo Fines</vt:lpstr>
      <vt:lpstr>Positivity Project</vt:lpstr>
      <vt:lpstr> Forms of Communication</vt:lpstr>
      <vt:lpstr>Safety</vt:lpstr>
      <vt:lpstr>Book Orders</vt:lpstr>
      <vt:lpstr>Contact Information</vt:lpstr>
      <vt:lpstr>Miscellaneous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Curriculum Night</dc:title>
  <dc:creator>Renee Mucci</dc:creator>
  <cp:lastModifiedBy>Renee Mucci</cp:lastModifiedBy>
  <cp:revision>66</cp:revision>
  <dcterms:created xsi:type="dcterms:W3CDTF">2019-09-03T19:57:32Z</dcterms:created>
  <dcterms:modified xsi:type="dcterms:W3CDTF">2019-09-11T20:28:16Z</dcterms:modified>
</cp:coreProperties>
</file>